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4"/>
  </p:notesMasterIdLst>
  <p:sldIdLst>
    <p:sldId id="256" r:id="rId2"/>
    <p:sldId id="431" r:id="rId3"/>
    <p:sldId id="463" r:id="rId4"/>
    <p:sldId id="565" r:id="rId5"/>
    <p:sldId id="570" r:id="rId6"/>
    <p:sldId id="578" r:id="rId7"/>
    <p:sldId id="579" r:id="rId8"/>
    <p:sldId id="571" r:id="rId9"/>
    <p:sldId id="572" r:id="rId10"/>
    <p:sldId id="573" r:id="rId11"/>
    <p:sldId id="580" r:id="rId12"/>
    <p:sldId id="574" r:id="rId13"/>
    <p:sldId id="581" r:id="rId14"/>
    <p:sldId id="575" r:id="rId15"/>
    <p:sldId id="577" r:id="rId16"/>
    <p:sldId id="582" r:id="rId17"/>
    <p:sldId id="576" r:id="rId18"/>
    <p:sldId id="480" r:id="rId19"/>
    <p:sldId id="583" r:id="rId20"/>
    <p:sldId id="566" r:id="rId21"/>
    <p:sldId id="584" r:id="rId22"/>
    <p:sldId id="585" r:id="rId23"/>
    <p:sldId id="586" r:id="rId24"/>
    <p:sldId id="567" r:id="rId25"/>
    <p:sldId id="568" r:id="rId26"/>
    <p:sldId id="587" r:id="rId27"/>
    <p:sldId id="588" r:id="rId28"/>
    <p:sldId id="589" r:id="rId29"/>
    <p:sldId id="569" r:id="rId30"/>
    <p:sldId id="590" r:id="rId31"/>
    <p:sldId id="591" r:id="rId32"/>
    <p:sldId id="259" r:id="rId3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973039F-08D1-FE43-B0A6-845B43722D55}">
          <p14:sldIdLst>
            <p14:sldId id="256"/>
            <p14:sldId id="431"/>
          </p14:sldIdLst>
        </p14:section>
        <p14:section name="Error Boundaries" id="{165C1D83-02F0-074E-AD68-D0E2BC1D8F0D}">
          <p14:sldIdLst>
            <p14:sldId id="463"/>
            <p14:sldId id="565"/>
            <p14:sldId id="570"/>
            <p14:sldId id="578"/>
            <p14:sldId id="579"/>
            <p14:sldId id="571"/>
            <p14:sldId id="572"/>
            <p14:sldId id="573"/>
            <p14:sldId id="580"/>
            <p14:sldId id="574"/>
            <p14:sldId id="581"/>
            <p14:sldId id="575"/>
            <p14:sldId id="577"/>
            <p14:sldId id="582"/>
            <p14:sldId id="576"/>
          </p14:sldIdLst>
        </p14:section>
        <p14:section name="Forwarding Refs" id="{DEF31A13-981B-8441-8AF9-DFBB8EE1B9E4}">
          <p14:sldIdLst>
            <p14:sldId id="480"/>
            <p14:sldId id="583"/>
            <p14:sldId id="566"/>
            <p14:sldId id="584"/>
            <p14:sldId id="585"/>
            <p14:sldId id="586"/>
            <p14:sldId id="567"/>
            <p14:sldId id="568"/>
            <p14:sldId id="587"/>
            <p14:sldId id="588"/>
            <p14:sldId id="589"/>
            <p14:sldId id="569"/>
            <p14:sldId id="590"/>
            <p14:sldId id="591"/>
          </p14:sldIdLst>
        </p14:section>
        <p14:section name="Reference" id="{C5E63BD3-3D69-2441-926B-3FBAABE22176}">
          <p14:sldIdLst>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868"/>
    <p:restoredTop sz="87578"/>
  </p:normalViewPr>
  <p:slideViewPr>
    <p:cSldViewPr snapToGrid="0">
      <p:cViewPr varScale="1">
        <p:scale>
          <a:sx n="90" d="100"/>
          <a:sy n="90" d="100"/>
        </p:scale>
        <p:origin x="232" y="240"/>
      </p:cViewPr>
      <p:guideLst>
        <p:guide orient="horz" pos="2183"/>
        <p:guide pos="3840"/>
      </p:guideLst>
    </p:cSldViewPr>
  </p:slideViewPr>
  <p:outlineViewPr>
    <p:cViewPr>
      <p:scale>
        <a:sx n="33" d="100"/>
        <a:sy n="33" d="100"/>
      </p:scale>
      <p:origin x="0" y="0"/>
    </p:cViewPr>
  </p:outlineViewPr>
  <p:notesTextViewPr>
    <p:cViewPr>
      <p:scale>
        <a:sx n="105" d="100"/>
        <a:sy n="10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media/image2.png>
</file>

<file path=ppt/media/image3.tiff>
</file>

<file path=ppt/media/image4.tiff>
</file>

<file path=ppt/media/image5.tif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reactjs.org/docs/error-boundaries.html#how-about-event-handler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eveloper.mozilla.org/en-US/docs/Web/JavaScript/Reference/Global_Objects/Function/name" TargetMode="External"/><Relationship Id="rId2" Type="http://schemas.openxmlformats.org/officeDocument/2006/relationships/slide" Target="../slides/slide13.xml"/><Relationship Id="rId1" Type="http://schemas.openxmlformats.org/officeDocument/2006/relationships/notesMaster" Target="../notesMasters/notesMaster1.xml"/><Relationship Id="rId5" Type="http://schemas.openxmlformats.org/officeDocument/2006/relationships/hyperlink" Target="https://reactjs.org/docs/react-component.html#displayname" TargetMode="External"/><Relationship Id="rId4" Type="http://schemas.openxmlformats.org/officeDocument/2006/relationships/hyperlink" Target="https://github.com/JamesMGreene/Function.name"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ithub.com/reactjs/react-codemod#error-boundaries"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Reference: </a:t>
            </a:r>
            <a:r>
              <a:rPr lang="en-US" dirty="0"/>
              <a:t>https://</a:t>
            </a:r>
            <a:r>
              <a:rPr lang="en-US" dirty="0" err="1"/>
              <a:t>reactjs.org</a:t>
            </a:r>
            <a:r>
              <a:rPr lang="en-US" dirty="0"/>
              <a:t>/docs/error-</a:t>
            </a:r>
            <a:r>
              <a:rPr lang="en-US" dirty="0" err="1"/>
              <a:t>boundaries.html</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398580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Note</a:t>
            </a:r>
          </a:p>
          <a:p>
            <a:r>
              <a:rPr lang="en-US" sz="1200" b="0" i="0" u="none" strike="noStrike" cap="none" dirty="0">
                <a:solidFill>
                  <a:schemeClr val="dk1"/>
                </a:solidFill>
                <a:effectLst/>
                <a:latin typeface="Calibri"/>
                <a:ea typeface="Calibri"/>
                <a:cs typeface="Calibri"/>
                <a:sym typeface="Calibri"/>
              </a:rPr>
              <a:t>Error boundaries do </a:t>
            </a:r>
            <a:r>
              <a:rPr lang="en-US" sz="1200" b="1" i="0" u="none" strike="noStrike" cap="none" dirty="0">
                <a:solidFill>
                  <a:schemeClr val="dk1"/>
                </a:solidFill>
                <a:effectLst/>
                <a:latin typeface="Calibri"/>
                <a:ea typeface="Calibri"/>
                <a:cs typeface="Calibri"/>
                <a:sym typeface="Calibri"/>
              </a:rPr>
              <a:t>not</a:t>
            </a:r>
            <a:r>
              <a:rPr lang="en-US" sz="1200" b="0" i="0" u="none" strike="noStrike" cap="none" dirty="0">
                <a:solidFill>
                  <a:schemeClr val="dk1"/>
                </a:solidFill>
                <a:effectLst/>
                <a:latin typeface="Calibri"/>
                <a:ea typeface="Calibri"/>
                <a:cs typeface="Calibri"/>
                <a:sym typeface="Calibri"/>
              </a:rPr>
              <a:t> catch errors for:</a:t>
            </a:r>
          </a:p>
          <a:p>
            <a:r>
              <a:rPr lang="en-US" sz="1200" b="0" i="0" u="none" strike="noStrike" cap="none" dirty="0">
                <a:solidFill>
                  <a:schemeClr val="dk1"/>
                </a:solidFill>
                <a:effectLst/>
                <a:latin typeface="Calibri"/>
                <a:ea typeface="Calibri"/>
                <a:cs typeface="Calibri"/>
                <a:sym typeface="Calibri"/>
              </a:rPr>
              <a:t>Event handlers (</a:t>
            </a:r>
            <a:r>
              <a:rPr lang="en-US" sz="1200" b="0" i="0" u="none" strike="noStrike" cap="none" dirty="0">
                <a:solidFill>
                  <a:schemeClr val="dk1"/>
                </a:solidFill>
                <a:effectLst/>
                <a:latin typeface="Calibri"/>
                <a:ea typeface="Calibri"/>
                <a:cs typeface="Calibri"/>
                <a:sym typeface="Calibri"/>
                <a:hlinkClick r:id="rId3"/>
              </a:rPr>
              <a:t>learn more</a:t>
            </a:r>
            <a:r>
              <a:rPr lang="en-US" sz="1200" b="0" i="0" u="none" strike="noStrike" cap="none" dirty="0">
                <a:solidFill>
                  <a:schemeClr val="dk1"/>
                </a:solidFill>
                <a:effectLst/>
                <a:latin typeface="Calibri"/>
                <a:ea typeface="Calibri"/>
                <a:cs typeface="Calibri"/>
                <a:sym typeface="Calibri"/>
              </a:rPr>
              <a:t>)</a:t>
            </a:r>
          </a:p>
          <a:p>
            <a:r>
              <a:rPr lang="en-US" sz="1200" b="0" i="0" u="none" strike="noStrike" cap="none" dirty="0">
                <a:solidFill>
                  <a:schemeClr val="dk1"/>
                </a:solidFill>
                <a:effectLst/>
                <a:latin typeface="Calibri"/>
                <a:ea typeface="Calibri"/>
                <a:cs typeface="Calibri"/>
                <a:sym typeface="Calibri"/>
              </a:rPr>
              <a:t>Asynchronous code (e.g. </a:t>
            </a:r>
            <a:r>
              <a:rPr lang="en-US" sz="1200" b="0" i="0" u="none" strike="noStrike" cap="none" dirty="0" err="1">
                <a:solidFill>
                  <a:schemeClr val="dk1"/>
                </a:solidFill>
                <a:effectLst/>
                <a:latin typeface="Calibri"/>
                <a:ea typeface="Calibri"/>
                <a:cs typeface="Calibri"/>
                <a:sym typeface="Calibri"/>
              </a:rPr>
              <a:t>setTimeout</a:t>
            </a:r>
            <a:r>
              <a:rPr lang="en-US" sz="1200" b="0" i="0" u="none" strike="noStrike" cap="none" dirty="0">
                <a:solidFill>
                  <a:schemeClr val="dk1"/>
                </a:solidFill>
                <a:effectLst/>
                <a:latin typeface="Calibri"/>
                <a:ea typeface="Calibri"/>
                <a:cs typeface="Calibri"/>
                <a:sym typeface="Calibri"/>
              </a:rPr>
              <a:t> or </a:t>
            </a:r>
            <a:r>
              <a:rPr lang="en-US" sz="1200" b="0" i="0" u="none" strike="noStrike" cap="none" dirty="0" err="1">
                <a:solidFill>
                  <a:schemeClr val="dk1"/>
                </a:solidFill>
                <a:effectLst/>
                <a:latin typeface="Calibri"/>
                <a:ea typeface="Calibri"/>
                <a:cs typeface="Calibri"/>
                <a:sym typeface="Calibri"/>
              </a:rPr>
              <a:t>requestAnimationFrame</a:t>
            </a:r>
            <a:r>
              <a:rPr lang="en-US" sz="1200" b="0" i="0" u="none" strike="noStrike" cap="none" dirty="0">
                <a:solidFill>
                  <a:schemeClr val="dk1"/>
                </a:solidFill>
                <a:effectLst/>
                <a:latin typeface="Calibri"/>
                <a:ea typeface="Calibri"/>
                <a:cs typeface="Calibri"/>
                <a:sym typeface="Calibri"/>
              </a:rPr>
              <a:t> callbacks)</a:t>
            </a:r>
          </a:p>
          <a:p>
            <a:r>
              <a:rPr lang="en-US" sz="1200" b="0" i="0" u="none" strike="noStrike" cap="none" dirty="0">
                <a:solidFill>
                  <a:schemeClr val="dk1"/>
                </a:solidFill>
                <a:effectLst/>
                <a:latin typeface="Calibri"/>
                <a:ea typeface="Calibri"/>
                <a:cs typeface="Calibri"/>
                <a:sym typeface="Calibri"/>
              </a:rPr>
              <a:t>Server side rendering</a:t>
            </a:r>
          </a:p>
          <a:p>
            <a:r>
              <a:rPr lang="en-US" sz="1200" b="0" i="0" u="none" strike="noStrike" cap="none" dirty="0">
                <a:solidFill>
                  <a:schemeClr val="dk1"/>
                </a:solidFill>
                <a:effectLst/>
                <a:latin typeface="Calibri"/>
                <a:ea typeface="Calibri"/>
                <a:cs typeface="Calibri"/>
                <a:sym typeface="Calibri"/>
              </a:rPr>
              <a:t>Errors thrown in the error boundary itself (rather than its children)</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196065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7</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92732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Note</a:t>
            </a:r>
          </a:p>
          <a:p>
            <a:r>
              <a:rPr lang="en-US" sz="1200" b="0" i="0" u="none" strike="noStrike" cap="none" dirty="0">
                <a:solidFill>
                  <a:schemeClr val="dk1"/>
                </a:solidFill>
                <a:effectLst/>
                <a:latin typeface="Calibri"/>
                <a:ea typeface="Calibri"/>
                <a:cs typeface="Calibri"/>
                <a:sym typeface="Calibri"/>
              </a:rPr>
              <a:t>Component names displayed in the stack traces depend on the </a:t>
            </a:r>
            <a:r>
              <a:rPr lang="en-US" sz="1200" b="0" i="0" u="none" strike="noStrike" cap="none" dirty="0">
                <a:solidFill>
                  <a:schemeClr val="dk1"/>
                </a:solidFill>
                <a:effectLst/>
                <a:latin typeface="Calibri"/>
                <a:ea typeface="Calibri"/>
                <a:cs typeface="Calibri"/>
                <a:sym typeface="Calibri"/>
                <a:hlinkClick r:id="rId3"/>
              </a:rPr>
              <a:t>Function.name</a:t>
            </a:r>
            <a:r>
              <a:rPr lang="en-US" sz="1200" b="0" i="0" u="none" strike="noStrike" cap="none" dirty="0">
                <a:solidFill>
                  <a:schemeClr val="dk1"/>
                </a:solidFill>
                <a:effectLst/>
                <a:latin typeface="Calibri"/>
                <a:ea typeface="Calibri"/>
                <a:cs typeface="Calibri"/>
                <a:sym typeface="Calibri"/>
              </a:rPr>
              <a:t> property. If you support older browsers and devices which may not yet provide this natively (e.g. IE 11), consider including a </a:t>
            </a:r>
            <a:r>
              <a:rPr lang="en-US" sz="1200" b="0" i="0" u="none" strike="noStrike" cap="none" dirty="0" err="1">
                <a:solidFill>
                  <a:schemeClr val="dk1"/>
                </a:solidFill>
                <a:effectLst/>
                <a:latin typeface="Calibri"/>
                <a:ea typeface="Calibri"/>
                <a:cs typeface="Calibri"/>
                <a:sym typeface="Calibri"/>
              </a:rPr>
              <a:t>Function.name</a:t>
            </a:r>
            <a:r>
              <a:rPr lang="en-US" sz="1200" b="0" i="0" u="none" strike="noStrike" cap="none" dirty="0">
                <a:solidFill>
                  <a:schemeClr val="dk1"/>
                </a:solidFill>
                <a:effectLst/>
                <a:latin typeface="Calibri"/>
                <a:ea typeface="Calibri"/>
                <a:cs typeface="Calibri"/>
                <a:sym typeface="Calibri"/>
              </a:rPr>
              <a:t> </a:t>
            </a:r>
            <a:r>
              <a:rPr lang="en-US" sz="1200" b="0" i="0" u="none" strike="noStrike" cap="none" dirty="0" err="1">
                <a:solidFill>
                  <a:schemeClr val="dk1"/>
                </a:solidFill>
                <a:effectLst/>
                <a:latin typeface="Calibri"/>
                <a:ea typeface="Calibri"/>
                <a:cs typeface="Calibri"/>
                <a:sym typeface="Calibri"/>
              </a:rPr>
              <a:t>polyfill</a:t>
            </a:r>
            <a:r>
              <a:rPr lang="en-US" sz="1200" b="0" i="0" u="none" strike="noStrike" cap="none" dirty="0">
                <a:solidFill>
                  <a:schemeClr val="dk1"/>
                </a:solidFill>
                <a:effectLst/>
                <a:latin typeface="Calibri"/>
                <a:ea typeface="Calibri"/>
                <a:cs typeface="Calibri"/>
                <a:sym typeface="Calibri"/>
              </a:rPr>
              <a:t> in your bundled application, such as </a:t>
            </a:r>
            <a:r>
              <a:rPr lang="en-US" sz="1200" b="0" i="0" u="none" strike="noStrike" cap="none" dirty="0">
                <a:solidFill>
                  <a:schemeClr val="dk1"/>
                </a:solidFill>
                <a:effectLst/>
                <a:latin typeface="Calibri"/>
                <a:ea typeface="Calibri"/>
                <a:cs typeface="Calibri"/>
                <a:sym typeface="Calibri"/>
                <a:hlinkClick r:id="rId4"/>
              </a:rPr>
              <a:t>function.name-polyfill</a:t>
            </a:r>
            <a:r>
              <a:rPr lang="en-US" sz="1200" b="0" i="0" u="none" strike="noStrike" cap="none" dirty="0">
                <a:solidFill>
                  <a:schemeClr val="dk1"/>
                </a:solidFill>
                <a:effectLst/>
                <a:latin typeface="Calibri"/>
                <a:ea typeface="Calibri"/>
                <a:cs typeface="Calibri"/>
                <a:sym typeface="Calibri"/>
              </a:rPr>
              <a:t>. Alternatively, you may explicitly set the </a:t>
            </a:r>
            <a:r>
              <a:rPr lang="en-US" sz="1200" b="0" i="0" u="none" strike="noStrike" cap="none" dirty="0">
                <a:solidFill>
                  <a:schemeClr val="dk1"/>
                </a:solidFill>
                <a:effectLst/>
                <a:latin typeface="Calibri"/>
                <a:ea typeface="Calibri"/>
                <a:cs typeface="Calibri"/>
                <a:sym typeface="Calibri"/>
                <a:hlinkClick r:id="rId5"/>
              </a:rPr>
              <a:t>displayName</a:t>
            </a:r>
            <a:r>
              <a:rPr lang="en-US" sz="1200" b="0" i="0" u="none" strike="noStrike" cap="none" dirty="0">
                <a:solidFill>
                  <a:schemeClr val="dk1"/>
                </a:solidFill>
                <a:effectLst/>
                <a:latin typeface="Calibri"/>
                <a:ea typeface="Calibri"/>
                <a:cs typeface="Calibri"/>
                <a:sym typeface="Calibri"/>
              </a:rPr>
              <a:t> property on all your components.</a:t>
            </a:r>
          </a:p>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30299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a:solidFill>
                  <a:schemeClr val="dk1"/>
                </a:solidFill>
                <a:effectLst/>
                <a:latin typeface="Calibri"/>
                <a:ea typeface="Calibri"/>
                <a:cs typeface="Calibri"/>
                <a:sym typeface="Calibri"/>
              </a:rPr>
              <a:t>For this change, we’ve provided a </a:t>
            </a:r>
            <a:r>
              <a:rPr lang="en-US" sz="1200" b="0" i="0" u="none" strike="noStrike" cap="none" dirty="0">
                <a:solidFill>
                  <a:schemeClr val="dk1"/>
                </a:solidFill>
                <a:effectLst/>
                <a:latin typeface="Calibri"/>
                <a:ea typeface="Calibri"/>
                <a:cs typeface="Calibri"/>
                <a:sym typeface="Calibri"/>
                <a:hlinkClick r:id="rId3"/>
              </a:rPr>
              <a:t>codemod</a:t>
            </a:r>
            <a:r>
              <a:rPr lang="en-US" sz="1200" b="0" i="0" u="none" strike="noStrike" cap="none" dirty="0">
                <a:solidFill>
                  <a:schemeClr val="dk1"/>
                </a:solidFill>
                <a:effectLst/>
                <a:latin typeface="Calibri"/>
                <a:ea typeface="Calibri"/>
                <a:cs typeface="Calibri"/>
                <a:sym typeface="Calibri"/>
              </a:rPr>
              <a:t> to automatically migrate your code.</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17</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166882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Reference: </a:t>
            </a:r>
            <a:r>
              <a:rPr lang="en-US" dirty="0"/>
              <a:t>https://</a:t>
            </a:r>
            <a:r>
              <a:rPr lang="en-US" dirty="0" err="1"/>
              <a:t>reactjs.org</a:t>
            </a:r>
            <a:r>
              <a:rPr lang="en-US" dirty="0"/>
              <a:t>/docs/forwarding-</a:t>
            </a:r>
            <a:r>
              <a:rPr lang="en-US" dirty="0" err="1"/>
              <a:t>refs.html</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18</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664201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Note</a:t>
            </a:r>
          </a:p>
          <a:p>
            <a:r>
              <a:rPr lang="en-US" sz="1200" b="0" i="0" u="none" strike="noStrike" cap="none" dirty="0">
                <a:solidFill>
                  <a:schemeClr val="dk1"/>
                </a:solidFill>
                <a:effectLst/>
                <a:latin typeface="Calibri"/>
                <a:ea typeface="Calibri"/>
                <a:cs typeface="Calibri"/>
                <a:sym typeface="Calibri"/>
              </a:rPr>
              <a:t>The second ref argument only exists when you define a component with </a:t>
            </a:r>
            <a:r>
              <a:rPr lang="en-US" sz="1200" b="0" i="0" u="none" strike="noStrike" cap="none" dirty="0" err="1">
                <a:solidFill>
                  <a:schemeClr val="dk1"/>
                </a:solidFill>
                <a:effectLst/>
                <a:latin typeface="Calibri"/>
                <a:ea typeface="Calibri"/>
                <a:cs typeface="Calibri"/>
                <a:sym typeface="Calibri"/>
              </a:rPr>
              <a:t>React.forwardRef</a:t>
            </a:r>
            <a:r>
              <a:rPr lang="en-US" sz="1200" b="0" i="0" u="none" strike="noStrike" cap="none" dirty="0">
                <a:solidFill>
                  <a:schemeClr val="dk1"/>
                </a:solidFill>
                <a:effectLst/>
                <a:latin typeface="Calibri"/>
                <a:ea typeface="Calibri"/>
                <a:cs typeface="Calibri"/>
                <a:sym typeface="Calibri"/>
              </a:rPr>
              <a:t> call. Regular function or class components don’t receive the ref argument, and ref is not available in props either.</a:t>
            </a:r>
          </a:p>
          <a:p>
            <a:r>
              <a:rPr lang="en-US" sz="1200" b="0" i="0" u="none" strike="noStrike" cap="none" dirty="0">
                <a:solidFill>
                  <a:schemeClr val="dk1"/>
                </a:solidFill>
                <a:effectLst/>
                <a:latin typeface="Calibri"/>
                <a:ea typeface="Calibri"/>
                <a:cs typeface="Calibri"/>
                <a:sym typeface="Calibri"/>
              </a:rPr>
              <a:t>Ref forwarding is not limited to DOM components. You can forward refs to class component instances, too.</a:t>
            </a:r>
          </a:p>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852958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32</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accent2"/>
              </a:buClr>
              <a:buSzPts val="1600"/>
              <a:buFont typeface="Arial" panose="020B0604020202020204" pitchFamily="34" charset="0"/>
              <a:buChar char="•"/>
              <a:defRPr sz="2000" b="1" i="0" u="none" strike="noStrike" cap="none">
                <a:solidFill>
                  <a:schemeClr val="accent2"/>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dirty="0"/>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4029470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4"/>
        <p:cNvGrpSpPr/>
        <p:nvPr/>
      </p:nvGrpSpPr>
      <p:grpSpPr>
        <a:xfrm>
          <a:off x="0" y="0"/>
          <a:ext cx="0" cy="0"/>
          <a:chOff x="0" y="0"/>
          <a:chExt cx="0" cy="0"/>
        </a:xfrm>
      </p:grpSpPr>
      <p:sp>
        <p:nvSpPr>
          <p:cNvPr id="27" name="Google Shape;27;p3"/>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 name="Google Shape;28;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 name="Google Shape;32;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3" name="Google Shape;33;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 name="Google Shape;34;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3308218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2"/>
          <a:stretch>
            <a:fillRect/>
          </a:stretch>
        </p:blipFill>
        <p:spPr>
          <a:xfrm>
            <a:off x="0" y="3295650"/>
            <a:ext cx="12192000" cy="3562350"/>
          </a:xfrm>
          <a:prstGeom prst="rect">
            <a:avLst/>
          </a:prstGeom>
        </p:spPr>
      </p:pic>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3"/>
          <a:stretch>
            <a:fillRect/>
          </a:stretch>
        </p:blipFill>
        <p:spPr>
          <a:xfrm>
            <a:off x="9365043" y="4532313"/>
            <a:ext cx="1751134" cy="1517649"/>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3"/>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4"/>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7" r:id="rId8"/>
    <p:sldLayoutId id="2147483658" r:id="rId9"/>
    <p:sldLayoutId id="2147483661" r:id="rId10"/>
    <p:sldLayoutId id="2147483662"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acebookincubator/create-react-app"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www.npmjs.com/package/@babel/plugin-transform-react-jsx-source" TargetMode="Externa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hyperlink" Target="https://reactjs.org/docs/refs-and-the-dom.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hyperlink" Target="https://reactjs.org/docs/refs-and-the-dom.html"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reactjs.org/docs/refs-and-the-dom.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hyperlink" Target="https://reactjs.org/docs/higher-order-components.html" TargetMode="Externa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reactjs.org/docs/getting-started.html"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hyperlink" Target="https://react-redux.js.org/introduction/quick-start" TargetMode="External"/><Relationship Id="rId4" Type="http://schemas.openxmlformats.org/officeDocument/2006/relationships/hyperlink" Target="https://redux.js.org/introduction/getting-started"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facebook/react/issues/6895" TargetMode="External"/><Relationship Id="rId2" Type="http://schemas.openxmlformats.org/officeDocument/2006/relationships/hyperlink" Target="https://github.com/facebook/react/issues/4026" TargetMode="External"/><Relationship Id="rId1" Type="http://schemas.openxmlformats.org/officeDocument/2006/relationships/slideLayout" Target="../slideLayouts/slideLayout2.xml"/><Relationship Id="rId4" Type="http://schemas.openxmlformats.org/officeDocument/2006/relationships/hyperlink" Target="https://github.com/facebook/react/issues/8579"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reactjs.org/docs/react-component.html#static-getderivedstatefromerror"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hyperlink" Target="https://reactjs.org/docs/react-component.html#componentdidcatch"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reactjs.org/blog/2017/09/26/react-v16.0.html" TargetMode="External"/><Relationship Id="rId2" Type="http://schemas.openxmlformats.org/officeDocument/2006/relationships/hyperlink" Target="https://codepen.io/gaearon/pen/wqvxGa?editors=0010"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rtl="0">
              <a:lnSpc>
                <a:spcPct val="90000"/>
              </a:lnSpc>
              <a:spcBef>
                <a:spcPts val="0"/>
              </a:spcBef>
              <a:spcAft>
                <a:spcPts val="0"/>
              </a:spcAft>
              <a:buClr>
                <a:srgbClr val="2E75B5"/>
              </a:buClr>
              <a:buSzPts val="6000"/>
              <a:buFont typeface="Calibri"/>
              <a:buNone/>
            </a:pPr>
            <a:r>
              <a:rPr lang="vi-VN" altLang="ja-JP" dirty="0">
                <a:solidFill>
                  <a:schemeClr val="accent6"/>
                </a:solidFill>
              </a:rPr>
              <a:t>React </a:t>
            </a:r>
            <a:r>
              <a:rPr lang="vi-VN" altLang="ja-JP" dirty="0"/>
              <a:t>JS</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Main concepts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Advanced guides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Hooks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React Redux</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78E79-EA8A-BD48-B548-D3CFE7D31290}"/>
              </a:ext>
            </a:extLst>
          </p:cNvPr>
          <p:cNvSpPr>
            <a:spLocks noGrp="1"/>
          </p:cNvSpPr>
          <p:nvPr>
            <p:ph type="title"/>
          </p:nvPr>
        </p:nvSpPr>
        <p:spPr/>
        <p:txBody>
          <a:bodyPr/>
          <a:lstStyle/>
          <a:p>
            <a:r>
              <a:rPr lang="en-US" dirty="0"/>
              <a:t>New Behavior for Uncaught Errors</a:t>
            </a:r>
            <a:endParaRPr lang="en-VN" dirty="0"/>
          </a:p>
        </p:txBody>
      </p:sp>
      <p:sp>
        <p:nvSpPr>
          <p:cNvPr id="3" name="Slide Number Placeholder 2">
            <a:extLst>
              <a:ext uri="{FF2B5EF4-FFF2-40B4-BE49-F238E27FC236}">
                <a16:creationId xmlns:a16="http://schemas.microsoft.com/office/drawing/2014/main" id="{3AF61FFD-02C5-794A-9D99-6AF3F1C6037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4" name="Rectangle 3">
            <a:extLst>
              <a:ext uri="{FF2B5EF4-FFF2-40B4-BE49-F238E27FC236}">
                <a16:creationId xmlns:a16="http://schemas.microsoft.com/office/drawing/2014/main" id="{1D68E0F6-2984-3440-9351-2241338B5164}"/>
              </a:ext>
            </a:extLst>
          </p:cNvPr>
          <p:cNvSpPr/>
          <p:nvPr/>
        </p:nvSpPr>
        <p:spPr>
          <a:xfrm>
            <a:off x="962023" y="1844196"/>
            <a:ext cx="9853613" cy="2708434"/>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This change has an important implication. As of React 16, </a:t>
            </a:r>
            <a:r>
              <a:rPr lang="en-US" sz="2000" b="1" dirty="0">
                <a:latin typeface="Arial" panose="020B0604020202020204" pitchFamily="34" charset="0"/>
                <a:cs typeface="Arial" panose="020B0604020202020204" pitchFamily="34" charset="0"/>
              </a:rPr>
              <a:t>errors that were not caught by any error boundary will result in unmounting of the whole React component tree</a:t>
            </a:r>
            <a:r>
              <a:rPr lang="en-US" sz="2000" dirty="0">
                <a:latin typeface="Arial" panose="020B0604020202020204" pitchFamily="34" charset="0"/>
                <a:cs typeface="Arial" panose="020B0604020202020204" pitchFamily="34" charset="0"/>
              </a:rPr>
              <a:t>.</a:t>
            </a:r>
          </a:p>
          <a:p>
            <a:pPr indent="205200">
              <a:spcBef>
                <a:spcPts val="600"/>
              </a:spcBef>
              <a:spcAft>
                <a:spcPts val="600"/>
              </a:spcAft>
            </a:pPr>
            <a:r>
              <a:rPr lang="en-US" sz="2000" dirty="0">
                <a:latin typeface="Arial" panose="020B0604020202020204" pitchFamily="34" charset="0"/>
                <a:cs typeface="Arial" panose="020B0604020202020204" pitchFamily="34" charset="0"/>
              </a:rPr>
              <a:t>They debated this decision, but in their experience it is worse to leave corrupted UI in place than to completely remove it. For example, in a product like Messenger leaving the broken UI visible could lead to somebody sending a message to the wrong person. Similarly, it is worse for a payments app to display a wrong amount than to render nothing.</a:t>
            </a:r>
          </a:p>
        </p:txBody>
      </p:sp>
    </p:spTree>
    <p:extLst>
      <p:ext uri="{BB962C8B-B14F-4D97-AF65-F5344CB8AC3E}">
        <p14:creationId xmlns:p14="http://schemas.microsoft.com/office/powerpoint/2010/main" val="36347318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26C4C4B-DFF8-0B44-8243-317FF26FBBF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sp>
        <p:nvSpPr>
          <p:cNvPr id="4" name="Rectangle 3">
            <a:extLst>
              <a:ext uri="{FF2B5EF4-FFF2-40B4-BE49-F238E27FC236}">
                <a16:creationId xmlns:a16="http://schemas.microsoft.com/office/drawing/2014/main" id="{10682FCC-3511-924D-A9DF-C5A9114093B5}"/>
              </a:ext>
            </a:extLst>
          </p:cNvPr>
          <p:cNvSpPr/>
          <p:nvPr/>
        </p:nvSpPr>
        <p:spPr>
          <a:xfrm>
            <a:off x="859971" y="1843950"/>
            <a:ext cx="9853613" cy="3170099"/>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This change means that as you migrate to React 16, you will likely uncover existing crashes in your application that have been unnoticed before. Adding error boundaries lets you provide better user experience when something goes wrong.</a:t>
            </a:r>
          </a:p>
          <a:p>
            <a:pPr indent="205200">
              <a:spcBef>
                <a:spcPts val="600"/>
              </a:spcBef>
              <a:spcAft>
                <a:spcPts val="600"/>
              </a:spcAft>
            </a:pPr>
            <a:r>
              <a:rPr lang="en-US" sz="2000" dirty="0">
                <a:latin typeface="Arial" panose="020B0604020202020204" pitchFamily="34" charset="0"/>
                <a:cs typeface="Arial" panose="020B0604020202020204" pitchFamily="34" charset="0"/>
              </a:rPr>
              <a:t>For example, Facebook Messenger wraps content of the sidebar, the info panel, the conversation log, and the message input into separate error boundaries. If some component in one of these UI areas crashes, the rest of them remain interactive.</a:t>
            </a:r>
          </a:p>
          <a:p>
            <a:pPr indent="205200">
              <a:spcBef>
                <a:spcPts val="600"/>
              </a:spcBef>
              <a:spcAft>
                <a:spcPts val="600"/>
              </a:spcAft>
            </a:pPr>
            <a:r>
              <a:rPr lang="en-US" sz="2000" dirty="0">
                <a:latin typeface="Arial" panose="020B0604020202020204" pitchFamily="34" charset="0"/>
                <a:cs typeface="Arial" panose="020B0604020202020204" pitchFamily="34" charset="0"/>
              </a:rPr>
              <a:t>We also encourage you to use JS error reporting services (or build your own) so that you can learn about unhandled exceptions as they happen in production, and fix them.</a:t>
            </a:r>
          </a:p>
        </p:txBody>
      </p:sp>
    </p:spTree>
    <p:extLst>
      <p:ext uri="{BB962C8B-B14F-4D97-AF65-F5344CB8AC3E}">
        <p14:creationId xmlns:p14="http://schemas.microsoft.com/office/powerpoint/2010/main" val="2718262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843A8-7F2F-904D-AFCF-C201BF65D1C1}"/>
              </a:ext>
            </a:extLst>
          </p:cNvPr>
          <p:cNvSpPr>
            <a:spLocks noGrp="1"/>
          </p:cNvSpPr>
          <p:nvPr>
            <p:ph type="title"/>
          </p:nvPr>
        </p:nvSpPr>
        <p:spPr/>
        <p:txBody>
          <a:bodyPr/>
          <a:lstStyle/>
          <a:p>
            <a:r>
              <a:rPr lang="en-US"/>
              <a:t>Component Stack Traces</a:t>
            </a:r>
            <a:endParaRPr lang="en-VN" dirty="0"/>
          </a:p>
        </p:txBody>
      </p:sp>
      <p:sp>
        <p:nvSpPr>
          <p:cNvPr id="3" name="Slide Number Placeholder 2">
            <a:extLst>
              <a:ext uri="{FF2B5EF4-FFF2-40B4-BE49-F238E27FC236}">
                <a16:creationId xmlns:a16="http://schemas.microsoft.com/office/drawing/2014/main" id="{8A9673F6-71FE-6B4D-AA12-1E9785291C3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4" name="Rectangle 3">
            <a:extLst>
              <a:ext uri="{FF2B5EF4-FFF2-40B4-BE49-F238E27FC236}">
                <a16:creationId xmlns:a16="http://schemas.microsoft.com/office/drawing/2014/main" id="{D4021B56-8C1B-1C40-9268-9FB18EEE640D}"/>
              </a:ext>
            </a:extLst>
          </p:cNvPr>
          <p:cNvSpPr/>
          <p:nvPr/>
        </p:nvSpPr>
        <p:spPr>
          <a:xfrm>
            <a:off x="838199" y="1544063"/>
            <a:ext cx="10515599" cy="1323439"/>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React 16 prints all errors that occurred during rendering to the console in development, even if the application accidentally swallows them. In addition to the error message and the JavaScript stack, it also provides component stack traces. Now you can see where exactly in the component tree the failure has happened:</a:t>
            </a:r>
            <a:endParaRPr lang="en-VN" sz="2000" dirty="0">
              <a:latin typeface="Arial" panose="020B0604020202020204" pitchFamily="34" charset="0"/>
              <a:cs typeface="Arial" panose="020B0604020202020204" pitchFamily="34" charset="0"/>
            </a:endParaRPr>
          </a:p>
        </p:txBody>
      </p:sp>
      <p:pic>
        <p:nvPicPr>
          <p:cNvPr id="1026" name="Picture 2" descr="Error caught by Error Boundary component">
            <a:extLst>
              <a:ext uri="{FF2B5EF4-FFF2-40B4-BE49-F238E27FC236}">
                <a16:creationId xmlns:a16="http://schemas.microsoft.com/office/drawing/2014/main" id="{E6EC78F6-674D-A547-960A-F1F6DC0CA7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199" y="3170031"/>
            <a:ext cx="1066800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27264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44FACE6-3865-DA4F-9886-03AF1BAE964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4" name="Rectangle 3">
            <a:extLst>
              <a:ext uri="{FF2B5EF4-FFF2-40B4-BE49-F238E27FC236}">
                <a16:creationId xmlns:a16="http://schemas.microsoft.com/office/drawing/2014/main" id="{483481D4-4872-2A41-B2F5-2CBCB050F616}"/>
              </a:ext>
            </a:extLst>
          </p:cNvPr>
          <p:cNvSpPr/>
          <p:nvPr/>
        </p:nvSpPr>
        <p:spPr>
          <a:xfrm>
            <a:off x="814388" y="1175657"/>
            <a:ext cx="10539412" cy="707886"/>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You can also see the filenames and line numbers in the component stack trace. This works by default in </a:t>
            </a:r>
            <a:r>
              <a:rPr lang="en-US" sz="2000" dirty="0">
                <a:latin typeface="Arial" panose="020B0604020202020204" pitchFamily="34" charset="0"/>
                <a:cs typeface="Arial" panose="020B0604020202020204" pitchFamily="34" charset="0"/>
                <a:hlinkClick r:id="rId3"/>
              </a:rPr>
              <a:t>Create React App</a:t>
            </a:r>
            <a:r>
              <a:rPr lang="en-US" sz="2000" dirty="0">
                <a:latin typeface="Arial" panose="020B0604020202020204" pitchFamily="34" charset="0"/>
                <a:cs typeface="Arial" panose="020B0604020202020204" pitchFamily="34" charset="0"/>
              </a:rPr>
              <a:t> projects:</a:t>
            </a:r>
            <a:endParaRPr lang="en-VN" sz="2000" dirty="0">
              <a:latin typeface="Arial" panose="020B0604020202020204" pitchFamily="34" charset="0"/>
              <a:cs typeface="Arial" panose="020B0604020202020204" pitchFamily="34" charset="0"/>
            </a:endParaRPr>
          </a:p>
        </p:txBody>
      </p:sp>
      <p:pic>
        <p:nvPicPr>
          <p:cNvPr id="2050" name="Picture 2" descr="Error caught by Error Boundary component with line numbers">
            <a:extLst>
              <a:ext uri="{FF2B5EF4-FFF2-40B4-BE49-F238E27FC236}">
                <a16:creationId xmlns:a16="http://schemas.microsoft.com/office/drawing/2014/main" id="{ECA34292-AD8D-F44B-87FB-8E05FD5024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388" y="2166937"/>
            <a:ext cx="10668000" cy="17526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7E55A6C4-AFA3-2647-BD53-2E3F18614A2A}"/>
              </a:ext>
            </a:extLst>
          </p:cNvPr>
          <p:cNvSpPr/>
          <p:nvPr/>
        </p:nvSpPr>
        <p:spPr>
          <a:xfrm>
            <a:off x="1019174" y="4531280"/>
            <a:ext cx="10334625" cy="1015663"/>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If you don’t use Create React App, you can add </a:t>
            </a:r>
            <a:r>
              <a:rPr lang="en-US" sz="2000" dirty="0">
                <a:latin typeface="Arial" panose="020B0604020202020204" pitchFamily="34" charset="0"/>
                <a:cs typeface="Arial" panose="020B0604020202020204" pitchFamily="34" charset="0"/>
                <a:hlinkClick r:id="rId5"/>
              </a:rPr>
              <a:t>this plugin</a:t>
            </a:r>
            <a:r>
              <a:rPr lang="en-US" sz="2000" dirty="0">
                <a:latin typeface="Arial" panose="020B0604020202020204" pitchFamily="34" charset="0"/>
                <a:cs typeface="Arial" panose="020B0604020202020204" pitchFamily="34" charset="0"/>
              </a:rPr>
              <a:t> manually to your Babel configuration. Note that it’s intended only for development and </a:t>
            </a:r>
            <a:r>
              <a:rPr lang="en-US" sz="2000" b="1" dirty="0">
                <a:latin typeface="Arial" panose="020B0604020202020204" pitchFamily="34" charset="0"/>
                <a:cs typeface="Arial" panose="020B0604020202020204" pitchFamily="34" charset="0"/>
              </a:rPr>
              <a:t>must be disabled in production</a:t>
            </a:r>
            <a:r>
              <a:rPr lang="en-US" sz="2000" dirty="0">
                <a:latin typeface="Arial" panose="020B0604020202020204" pitchFamily="34" charset="0"/>
                <a:cs typeface="Arial" panose="020B0604020202020204" pitchFamily="34" charset="0"/>
              </a:rPr>
              <a: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571750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34412-112C-DA49-AA63-335B649AD59E}"/>
              </a:ext>
            </a:extLst>
          </p:cNvPr>
          <p:cNvSpPr>
            <a:spLocks noGrp="1"/>
          </p:cNvSpPr>
          <p:nvPr>
            <p:ph type="title"/>
          </p:nvPr>
        </p:nvSpPr>
        <p:spPr/>
        <p:txBody>
          <a:bodyPr/>
          <a:lstStyle/>
          <a:p>
            <a:r>
              <a:rPr lang="en-US"/>
              <a:t>How About try/catch?</a:t>
            </a:r>
            <a:endParaRPr lang="en-VN" dirty="0"/>
          </a:p>
        </p:txBody>
      </p:sp>
      <p:sp>
        <p:nvSpPr>
          <p:cNvPr id="3" name="Slide Number Placeholder 2">
            <a:extLst>
              <a:ext uri="{FF2B5EF4-FFF2-40B4-BE49-F238E27FC236}">
                <a16:creationId xmlns:a16="http://schemas.microsoft.com/office/drawing/2014/main" id="{BFC85635-784D-B540-8374-E73C5BE9BA6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4" name="Rectangle 3">
            <a:extLst>
              <a:ext uri="{FF2B5EF4-FFF2-40B4-BE49-F238E27FC236}">
                <a16:creationId xmlns:a16="http://schemas.microsoft.com/office/drawing/2014/main" id="{361E9204-40D3-E749-959F-F77432A3B99E}"/>
              </a:ext>
            </a:extLst>
          </p:cNvPr>
          <p:cNvSpPr/>
          <p:nvPr/>
        </p:nvSpPr>
        <p:spPr>
          <a:xfrm>
            <a:off x="838200" y="1748566"/>
            <a:ext cx="6637073" cy="400110"/>
          </a:xfrm>
          <a:prstGeom prst="rect">
            <a:avLst/>
          </a:prstGeom>
        </p:spPr>
        <p:txBody>
          <a:bodyPr wrap="square">
            <a:spAutoFit/>
          </a:bodyPr>
          <a:lstStyle/>
          <a:p>
            <a:pPr indent="205200">
              <a:spcBef>
                <a:spcPts val="600"/>
              </a:spcBef>
              <a:spcAft>
                <a:spcPts val="600"/>
              </a:spcAft>
            </a:pPr>
            <a:r>
              <a:rPr lang="en-US" sz="2000" dirty="0">
                <a:highlight>
                  <a:srgbClr val="FFFF00"/>
                </a:highlight>
                <a:latin typeface="Arial" panose="020B0604020202020204" pitchFamily="34" charset="0"/>
                <a:cs typeface="Arial" panose="020B0604020202020204" pitchFamily="34" charset="0"/>
              </a:rPr>
              <a:t>try</a:t>
            </a:r>
            <a:r>
              <a:rPr lang="en-US" sz="2000" dirty="0">
                <a:latin typeface="Arial" panose="020B0604020202020204" pitchFamily="34" charset="0"/>
                <a:cs typeface="Arial" panose="020B0604020202020204" pitchFamily="34" charset="0"/>
              </a:rPr>
              <a:t> / </a:t>
            </a:r>
            <a:r>
              <a:rPr lang="en-US" sz="2000" dirty="0">
                <a:highlight>
                  <a:srgbClr val="FFFF00"/>
                </a:highlight>
                <a:latin typeface="Arial" panose="020B0604020202020204" pitchFamily="34" charset="0"/>
                <a:cs typeface="Arial" panose="020B0604020202020204" pitchFamily="34" charset="0"/>
              </a:rPr>
              <a:t>catch</a:t>
            </a:r>
            <a:r>
              <a:rPr lang="en-US" sz="2000" dirty="0">
                <a:latin typeface="Arial" panose="020B0604020202020204" pitchFamily="34" charset="0"/>
                <a:cs typeface="Arial" panose="020B0604020202020204" pitchFamily="34" charset="0"/>
              </a:rPr>
              <a:t> is great but it only works for imperative code:</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20830288-3995-BF40-8766-62F3075D5D84}"/>
              </a:ext>
            </a:extLst>
          </p:cNvPr>
          <p:cNvSpPr/>
          <p:nvPr/>
        </p:nvSpPr>
        <p:spPr>
          <a:xfrm>
            <a:off x="2176462" y="2279258"/>
            <a:ext cx="3281363" cy="1477328"/>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try</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showButton</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catch</a:t>
            </a:r>
            <a:r>
              <a:rPr lang="en-US" sz="1800" dirty="0">
                <a:solidFill>
                  <a:srgbClr val="5C6773"/>
                </a:solidFill>
                <a:latin typeface="var(--font-monospace)"/>
              </a:rPr>
              <a:t> (error) {</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r>
              <a:rPr lang="en-US" sz="1800" dirty="0">
                <a:solidFill>
                  <a:srgbClr val="5C6773"/>
                </a:solidFill>
                <a:latin typeface="var(--font-monospace)"/>
              </a:rPr>
              <a:t>}</a:t>
            </a:r>
          </a:p>
        </p:txBody>
      </p:sp>
      <p:sp>
        <p:nvSpPr>
          <p:cNvPr id="6" name="Rectangle 5">
            <a:extLst>
              <a:ext uri="{FF2B5EF4-FFF2-40B4-BE49-F238E27FC236}">
                <a16:creationId xmlns:a16="http://schemas.microsoft.com/office/drawing/2014/main" id="{8F34D1D9-FC8F-EB4F-91A9-CE62723C1FC7}"/>
              </a:ext>
            </a:extLst>
          </p:cNvPr>
          <p:cNvSpPr/>
          <p:nvPr/>
        </p:nvSpPr>
        <p:spPr>
          <a:xfrm>
            <a:off x="1033461" y="3887168"/>
            <a:ext cx="9796463" cy="400110"/>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However, React components are declarative and specify what should be rendered:</a:t>
            </a:r>
            <a:endParaRPr lang="en-VN" sz="2000"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2AEBAB36-B7A7-8A44-B4D6-E39F7486562D}"/>
              </a:ext>
            </a:extLst>
          </p:cNvPr>
          <p:cNvSpPr/>
          <p:nvPr/>
        </p:nvSpPr>
        <p:spPr>
          <a:xfrm>
            <a:off x="2150266" y="4334523"/>
            <a:ext cx="1202573" cy="369332"/>
          </a:xfrm>
          <a:prstGeom prst="rect">
            <a:avLst/>
          </a:prstGeom>
          <a:solidFill>
            <a:schemeClr val="bg1">
              <a:lumMod val="95000"/>
            </a:schemeClr>
          </a:solidFill>
        </p:spPr>
        <p:txBody>
          <a:bodyPr wrap="none">
            <a:spAutoFit/>
          </a:bodyPr>
          <a:lstStyle/>
          <a:p>
            <a:r>
              <a:rPr lang="en-US" sz="1800" dirty="0">
                <a:solidFill>
                  <a:srgbClr val="5C6773"/>
                </a:solidFill>
                <a:latin typeface="var(--font-monospace)"/>
              </a:rPr>
              <a:t>&lt;</a:t>
            </a:r>
            <a:r>
              <a:rPr lang="en-US" sz="1800" dirty="0">
                <a:solidFill>
                  <a:srgbClr val="41A6D9"/>
                </a:solidFill>
                <a:latin typeface="var(--font-monospace)"/>
              </a:rPr>
              <a:t>Button</a:t>
            </a:r>
            <a:r>
              <a:rPr lang="en-US" sz="1800" dirty="0">
                <a:solidFill>
                  <a:srgbClr val="5C6773"/>
                </a:solidFill>
                <a:latin typeface="var(--font-monospace)"/>
              </a:rPr>
              <a:t> /&gt;</a:t>
            </a:r>
          </a:p>
        </p:txBody>
      </p:sp>
      <p:sp>
        <p:nvSpPr>
          <p:cNvPr id="8" name="Rectangle 7">
            <a:extLst>
              <a:ext uri="{FF2B5EF4-FFF2-40B4-BE49-F238E27FC236}">
                <a16:creationId xmlns:a16="http://schemas.microsoft.com/office/drawing/2014/main" id="{DB16FFA5-F55B-114D-8AAC-7C089D7F7879}"/>
              </a:ext>
            </a:extLst>
          </p:cNvPr>
          <p:cNvSpPr/>
          <p:nvPr/>
        </p:nvSpPr>
        <p:spPr>
          <a:xfrm>
            <a:off x="1033461" y="4833358"/>
            <a:ext cx="10320339" cy="1323439"/>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Error boundaries preserve the declarative nature of React, and behave as you would expect. For example, even if an error occurs in a </a:t>
            </a:r>
            <a:r>
              <a:rPr lang="en-US" sz="2000" dirty="0" err="1">
                <a:highlight>
                  <a:srgbClr val="FFFF00"/>
                </a:highlight>
                <a:latin typeface="Arial" panose="020B0604020202020204" pitchFamily="34" charset="0"/>
                <a:cs typeface="Arial" panose="020B0604020202020204" pitchFamily="34" charset="0"/>
              </a:rPr>
              <a:t>componentDidUpdate</a:t>
            </a:r>
            <a:r>
              <a:rPr lang="en-US" sz="2000" dirty="0">
                <a:latin typeface="Arial" panose="020B0604020202020204" pitchFamily="34" charset="0"/>
                <a:cs typeface="Arial" panose="020B0604020202020204" pitchFamily="34" charset="0"/>
              </a:rPr>
              <a:t> method caused by a </a:t>
            </a:r>
            <a:r>
              <a:rPr lang="en-US" sz="2000" dirty="0" err="1">
                <a:highlight>
                  <a:srgbClr val="FFFF00"/>
                </a:highlight>
                <a:latin typeface="Arial" panose="020B0604020202020204" pitchFamily="34" charset="0"/>
                <a:cs typeface="Arial" panose="020B0604020202020204" pitchFamily="34" charset="0"/>
              </a:rPr>
              <a:t>setState</a:t>
            </a:r>
            <a:r>
              <a:rPr lang="en-US" sz="2000" dirty="0">
                <a:latin typeface="Arial" panose="020B0604020202020204" pitchFamily="34" charset="0"/>
                <a:cs typeface="Arial" panose="020B0604020202020204" pitchFamily="34" charset="0"/>
              </a:rPr>
              <a:t> somewhere deep in the tree, it will still correctly propagate to the closest error boundary.</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447391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0D60C-63BE-E44A-85BA-9D4C2DA93001}"/>
              </a:ext>
            </a:extLst>
          </p:cNvPr>
          <p:cNvSpPr>
            <a:spLocks noGrp="1"/>
          </p:cNvSpPr>
          <p:nvPr>
            <p:ph type="title"/>
          </p:nvPr>
        </p:nvSpPr>
        <p:spPr/>
        <p:txBody>
          <a:bodyPr/>
          <a:lstStyle/>
          <a:p>
            <a:r>
              <a:rPr lang="en-US" dirty="0"/>
              <a:t>How About Event Handlers?</a:t>
            </a:r>
            <a:endParaRPr lang="en-VN" dirty="0"/>
          </a:p>
        </p:txBody>
      </p:sp>
      <p:sp>
        <p:nvSpPr>
          <p:cNvPr id="3" name="Slide Number Placeholder 2">
            <a:extLst>
              <a:ext uri="{FF2B5EF4-FFF2-40B4-BE49-F238E27FC236}">
                <a16:creationId xmlns:a16="http://schemas.microsoft.com/office/drawing/2014/main" id="{12A81DD3-8931-7648-B64F-813D839DE20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4" name="Rectangle 3">
            <a:extLst>
              <a:ext uri="{FF2B5EF4-FFF2-40B4-BE49-F238E27FC236}">
                <a16:creationId xmlns:a16="http://schemas.microsoft.com/office/drawing/2014/main" id="{C7B6C742-253F-5C41-94BE-F2A95D0BBDA1}"/>
              </a:ext>
            </a:extLst>
          </p:cNvPr>
          <p:cNvSpPr/>
          <p:nvPr/>
        </p:nvSpPr>
        <p:spPr>
          <a:xfrm>
            <a:off x="838201" y="2500194"/>
            <a:ext cx="10515599" cy="2246769"/>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Error boundaries </a:t>
            </a:r>
            <a:r>
              <a:rPr lang="en-US" sz="2000" b="1" dirty="0">
                <a:latin typeface="Arial" panose="020B0604020202020204" pitchFamily="34" charset="0"/>
                <a:cs typeface="Arial" panose="020B0604020202020204" pitchFamily="34" charset="0"/>
              </a:rPr>
              <a:t>do not</a:t>
            </a:r>
            <a:r>
              <a:rPr lang="en-US" sz="2000" dirty="0">
                <a:latin typeface="Arial" panose="020B0604020202020204" pitchFamily="34" charset="0"/>
                <a:cs typeface="Arial" panose="020B0604020202020204" pitchFamily="34" charset="0"/>
              </a:rPr>
              <a:t> catch errors inside event handlers.</a:t>
            </a:r>
          </a:p>
          <a:p>
            <a:pPr indent="205200">
              <a:spcBef>
                <a:spcPts val="600"/>
              </a:spcBef>
              <a:spcAft>
                <a:spcPts val="600"/>
              </a:spcAft>
            </a:pPr>
            <a:r>
              <a:rPr lang="en-US" sz="2000" dirty="0">
                <a:latin typeface="Arial" panose="020B0604020202020204" pitchFamily="34" charset="0"/>
                <a:cs typeface="Arial" panose="020B0604020202020204" pitchFamily="34" charset="0"/>
              </a:rPr>
              <a:t>React doesn’t need error boundaries to recover from errors in event handlers. Unlike the render method and lifecycle methods, the event handlers don’t happen during rendering. So if they throw, React still knows what to display on the screen.</a:t>
            </a:r>
          </a:p>
          <a:p>
            <a:pPr indent="205200">
              <a:spcBef>
                <a:spcPts val="600"/>
              </a:spcBef>
              <a:spcAft>
                <a:spcPts val="600"/>
              </a:spcAft>
            </a:pPr>
            <a:r>
              <a:rPr lang="en-US" sz="2000" dirty="0">
                <a:latin typeface="Arial" panose="020B0604020202020204" pitchFamily="34" charset="0"/>
                <a:cs typeface="Arial" panose="020B0604020202020204" pitchFamily="34" charset="0"/>
              </a:rPr>
              <a:t>If you need to catch an error inside event handler, use the regular JavaScript try / catch statement:</a:t>
            </a:r>
          </a:p>
        </p:txBody>
      </p:sp>
    </p:spTree>
    <p:extLst>
      <p:ext uri="{BB962C8B-B14F-4D97-AF65-F5344CB8AC3E}">
        <p14:creationId xmlns:p14="http://schemas.microsoft.com/office/powerpoint/2010/main" val="647096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2546DDC-5A26-7242-AA6D-1BA4860ABC4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
        <p:nvSpPr>
          <p:cNvPr id="4" name="Rectangle 3">
            <a:extLst>
              <a:ext uri="{FF2B5EF4-FFF2-40B4-BE49-F238E27FC236}">
                <a16:creationId xmlns:a16="http://schemas.microsoft.com/office/drawing/2014/main" id="{D88FB1EC-2154-7D42-9C13-17CF11A3F43B}"/>
              </a:ext>
            </a:extLst>
          </p:cNvPr>
          <p:cNvSpPr/>
          <p:nvPr/>
        </p:nvSpPr>
        <p:spPr>
          <a:xfrm>
            <a:off x="1456644" y="352603"/>
            <a:ext cx="6096000" cy="6186309"/>
          </a:xfrm>
          <a:prstGeom prst="rect">
            <a:avLst/>
          </a:prstGeom>
          <a:solidFill>
            <a:schemeClr val="bg1">
              <a:lumMod val="95000"/>
            </a:schemeClr>
          </a:solidFill>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MyComponent</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 error: </a:t>
            </a:r>
            <a:r>
              <a:rPr lang="en-US" sz="1800" dirty="0">
                <a:solidFill>
                  <a:srgbClr val="F2590C"/>
                </a:solidFill>
                <a:latin typeface="var(--font-monospace)"/>
              </a:rPr>
              <a:t>null</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.handleClick</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.handleClick.bind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handleClick</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try</a:t>
            </a:r>
            <a:r>
              <a:rPr lang="en-US" sz="1800" dirty="0">
                <a:solidFill>
                  <a:srgbClr val="5C6773"/>
                </a:solidFill>
                <a:latin typeface="var(--font-monospace)"/>
              </a:rPr>
              <a:t> {</a:t>
            </a:r>
          </a:p>
          <a:p>
            <a:r>
              <a:rPr lang="en-US" sz="1800" dirty="0">
                <a:solidFill>
                  <a:srgbClr val="5C6773"/>
                </a:solidFill>
                <a:latin typeface="var(--font-monospace)"/>
              </a:rPr>
              <a:t>      </a:t>
            </a:r>
            <a:r>
              <a:rPr lang="en-US" sz="1800" i="1" dirty="0">
                <a:solidFill>
                  <a:srgbClr val="ABB0B6"/>
                </a:solidFill>
                <a:latin typeface="var(--font-monospace)"/>
              </a:rPr>
              <a:t>// Do something that could throw</a:t>
            </a:r>
            <a:endParaRPr lang="en-US" sz="1800" dirty="0">
              <a:solidFill>
                <a:srgbClr val="5C6773"/>
              </a:solidFill>
              <a:latin typeface="var(--font-monospace)"/>
            </a:endParaRPr>
          </a:p>
          <a:p>
            <a:r>
              <a:rPr lang="en-US" sz="1800" dirty="0">
                <a:solidFill>
                  <a:srgbClr val="5C6773"/>
                </a:solidFill>
                <a:latin typeface="var(--font-monospace)"/>
              </a:rPr>
              <a:t>    } </a:t>
            </a:r>
            <a:r>
              <a:rPr lang="en-US" sz="1800" dirty="0">
                <a:solidFill>
                  <a:srgbClr val="F2590C"/>
                </a:solidFill>
                <a:latin typeface="var(--font-monospace)"/>
              </a:rPr>
              <a:t>catch</a:t>
            </a:r>
            <a:r>
              <a:rPr lang="en-US" sz="1800" dirty="0">
                <a:solidFill>
                  <a:srgbClr val="5C6773"/>
                </a:solidFill>
                <a:latin typeface="var(--font-monospace)"/>
              </a:rPr>
              <a:t> (error)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 error });</a:t>
            </a: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.state.error</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&lt;h1&gt;</a:t>
            </a:r>
            <a:r>
              <a:rPr lang="en-US" sz="1800" dirty="0">
                <a:solidFill>
                  <a:srgbClr val="41A6D9"/>
                </a:solidFill>
                <a:latin typeface="var(--font-monospace)"/>
              </a:rPr>
              <a:t>Caught</a:t>
            </a:r>
            <a:r>
              <a:rPr lang="en-US" sz="1800" dirty="0">
                <a:solidFill>
                  <a:srgbClr val="5C6773"/>
                </a:solidFill>
                <a:latin typeface="var(--font-monospace)"/>
              </a:rPr>
              <a:t> an error.&lt;/h1&gt;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&lt;button </a:t>
            </a:r>
            <a:r>
              <a:rPr lang="en-US" sz="1800" dirty="0" err="1">
                <a:solidFill>
                  <a:srgbClr val="5C6773"/>
                </a:solidFill>
                <a:latin typeface="var(--font-monospace)"/>
              </a:rPr>
              <a:t>onClick</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.handleClick</a:t>
            </a:r>
            <a:r>
              <a:rPr lang="en-US" sz="1800" dirty="0">
                <a:solidFill>
                  <a:srgbClr val="5C6773"/>
                </a:solidFill>
                <a:latin typeface="var(--font-monospace)"/>
              </a:rPr>
              <a:t>}&gt;</a:t>
            </a:r>
            <a:r>
              <a:rPr lang="en-US" sz="1800" dirty="0">
                <a:solidFill>
                  <a:srgbClr val="41A6D9"/>
                </a:solidFill>
                <a:latin typeface="var(--font-monospace)"/>
              </a:rPr>
              <a:t>Click</a:t>
            </a:r>
            <a:r>
              <a:rPr lang="en-US" sz="1800" dirty="0">
                <a:solidFill>
                  <a:srgbClr val="5C6773"/>
                </a:solidFill>
                <a:latin typeface="var(--font-monospace)"/>
              </a:rPr>
              <a:t> </a:t>
            </a:r>
            <a:r>
              <a:rPr lang="en-US" sz="1800" dirty="0">
                <a:solidFill>
                  <a:srgbClr val="41A6D9"/>
                </a:solidFill>
                <a:latin typeface="var(--font-monospace)"/>
              </a:rPr>
              <a:t>Me</a:t>
            </a:r>
            <a:r>
              <a:rPr lang="en-US" sz="1800" dirty="0">
                <a:solidFill>
                  <a:srgbClr val="5C6773"/>
                </a:solidFill>
                <a:latin typeface="var(--font-monospace)"/>
              </a:rPr>
              <a:t>&lt;/button&gt;</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5" name="Rectangle 4">
            <a:extLst>
              <a:ext uri="{FF2B5EF4-FFF2-40B4-BE49-F238E27FC236}">
                <a16:creationId xmlns:a16="http://schemas.microsoft.com/office/drawing/2014/main" id="{707C89D6-F994-EC4A-9D45-5A934229CE21}"/>
              </a:ext>
            </a:extLst>
          </p:cNvPr>
          <p:cNvSpPr/>
          <p:nvPr/>
        </p:nvSpPr>
        <p:spPr>
          <a:xfrm>
            <a:off x="8391524" y="2893963"/>
            <a:ext cx="3181351" cy="1631216"/>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Note that this example is demonstrating regular JavaScript behavior and doesn’t use error boundaries.</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19821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A127A-522E-C846-AE25-48FDF01134E3}"/>
              </a:ext>
            </a:extLst>
          </p:cNvPr>
          <p:cNvSpPr>
            <a:spLocks noGrp="1"/>
          </p:cNvSpPr>
          <p:nvPr>
            <p:ph type="title"/>
          </p:nvPr>
        </p:nvSpPr>
        <p:spPr/>
        <p:txBody>
          <a:bodyPr/>
          <a:lstStyle/>
          <a:p>
            <a:r>
              <a:rPr lang="en-US" dirty="0"/>
              <a:t>Naming Changes from React 15</a:t>
            </a:r>
            <a:endParaRPr lang="en-VN" dirty="0"/>
          </a:p>
        </p:txBody>
      </p:sp>
      <p:sp>
        <p:nvSpPr>
          <p:cNvPr id="3" name="Slide Number Placeholder 2">
            <a:extLst>
              <a:ext uri="{FF2B5EF4-FFF2-40B4-BE49-F238E27FC236}">
                <a16:creationId xmlns:a16="http://schemas.microsoft.com/office/drawing/2014/main" id="{71620AF0-0DE1-CE46-B6D0-69497B2228B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
        <p:nvSpPr>
          <p:cNvPr id="4" name="Rectangle 3">
            <a:extLst>
              <a:ext uri="{FF2B5EF4-FFF2-40B4-BE49-F238E27FC236}">
                <a16:creationId xmlns:a16="http://schemas.microsoft.com/office/drawing/2014/main" id="{CB13610A-051D-2B45-9C99-89BBB893E9D6}"/>
              </a:ext>
            </a:extLst>
          </p:cNvPr>
          <p:cNvSpPr/>
          <p:nvPr/>
        </p:nvSpPr>
        <p:spPr>
          <a:xfrm>
            <a:off x="1557337" y="2951947"/>
            <a:ext cx="8943975" cy="1323439"/>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React 15 included a very limited support for error boundaries under a different method name: </a:t>
            </a:r>
            <a:r>
              <a:rPr lang="en-US" sz="2000" dirty="0" err="1">
                <a:highlight>
                  <a:srgbClr val="FFFF00"/>
                </a:highlight>
                <a:latin typeface="Arial" panose="020B0604020202020204" pitchFamily="34" charset="0"/>
                <a:cs typeface="Arial" panose="020B0604020202020204" pitchFamily="34" charset="0"/>
              </a:rPr>
              <a:t>unstable_handleError</a:t>
            </a:r>
            <a:r>
              <a:rPr lang="en-US" sz="2000" dirty="0">
                <a:latin typeface="Arial" panose="020B0604020202020204" pitchFamily="34" charset="0"/>
                <a:cs typeface="Arial" panose="020B0604020202020204" pitchFamily="34" charset="0"/>
              </a:rPr>
              <a:t>. This method no longer works, and you will need to change it to </a:t>
            </a:r>
            <a:r>
              <a:rPr lang="en-US" sz="2000" dirty="0" err="1">
                <a:highlight>
                  <a:srgbClr val="FFFF00"/>
                </a:highlight>
                <a:latin typeface="Arial" panose="020B0604020202020204" pitchFamily="34" charset="0"/>
                <a:cs typeface="Arial" panose="020B0604020202020204" pitchFamily="34" charset="0"/>
              </a:rPr>
              <a:t>componentDidCatch</a:t>
            </a:r>
            <a:r>
              <a:rPr lang="en-US" sz="2000" dirty="0">
                <a:latin typeface="Arial" panose="020B0604020202020204" pitchFamily="34" charset="0"/>
                <a:cs typeface="Arial" panose="020B0604020202020204" pitchFamily="34" charset="0"/>
              </a:rPr>
              <a:t> in your code starting from the first 16 beta release.</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20273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1936225-03E9-6841-8AA9-C5C6640D38FF}"/>
              </a:ext>
            </a:extLst>
          </p:cNvPr>
          <p:cNvSpPr>
            <a:spLocks noGrp="1"/>
          </p:cNvSpPr>
          <p:nvPr>
            <p:ph type="title"/>
          </p:nvPr>
        </p:nvSpPr>
        <p:spPr>
          <a:xfrm>
            <a:off x="512618" y="1309688"/>
            <a:ext cx="10834832" cy="2852737"/>
          </a:xfrm>
        </p:spPr>
        <p:txBody>
          <a:bodyPr/>
          <a:lstStyle/>
          <a:p>
            <a:r>
              <a:rPr lang="en-US" dirty="0"/>
              <a:t>Forwarding Refs</a:t>
            </a:r>
            <a:endParaRPr lang="en-VN" dirty="0"/>
          </a:p>
        </p:txBody>
      </p:sp>
      <p:sp>
        <p:nvSpPr>
          <p:cNvPr id="4" name="Text Placeholder 3">
            <a:extLst>
              <a:ext uri="{FF2B5EF4-FFF2-40B4-BE49-F238E27FC236}">
                <a16:creationId xmlns:a16="http://schemas.microsoft.com/office/drawing/2014/main" id="{9D08B5A3-6091-7440-814F-23FD2DEEB02B}"/>
              </a:ext>
            </a:extLst>
          </p:cNvPr>
          <p:cNvSpPr>
            <a:spLocks noGrp="1"/>
          </p:cNvSpPr>
          <p:nvPr>
            <p:ph type="body" idx="1"/>
          </p:nvPr>
        </p:nvSpPr>
        <p:spPr>
          <a:xfrm>
            <a:off x="161365" y="4571534"/>
            <a:ext cx="8331471" cy="2268537"/>
          </a:xfrm>
        </p:spPr>
        <p:txBody>
          <a:bodyPr numCol="2"/>
          <a:lstStyle/>
          <a:p>
            <a:pPr marL="571500" indent="-342900">
              <a:buClr>
                <a:schemeClr val="bg1"/>
              </a:buClr>
              <a:buFont typeface="Arial" panose="020B0604020202020204" pitchFamily="34" charset="0"/>
              <a:buChar char="•"/>
            </a:pPr>
            <a:r>
              <a:rPr lang="en-US" dirty="0"/>
              <a:t>Forwarding refs to DOM components</a:t>
            </a:r>
          </a:p>
          <a:p>
            <a:pPr marL="571500" indent="-342900">
              <a:buClr>
                <a:schemeClr val="bg1"/>
              </a:buClr>
              <a:buFont typeface="Arial" panose="020B0604020202020204" pitchFamily="34" charset="0"/>
              <a:buChar char="•"/>
            </a:pPr>
            <a:r>
              <a:rPr lang="en-US" dirty="0"/>
              <a:t>Note for component library maintainers</a:t>
            </a:r>
          </a:p>
          <a:p>
            <a:pPr marL="571500" indent="-342900">
              <a:buClr>
                <a:schemeClr val="bg1"/>
              </a:buClr>
              <a:buFont typeface="Arial" panose="020B0604020202020204" pitchFamily="34" charset="0"/>
              <a:buChar char="•"/>
            </a:pPr>
            <a:r>
              <a:rPr lang="en-US" dirty="0"/>
              <a:t>Forwarding refs in higher-order components</a:t>
            </a:r>
          </a:p>
          <a:p>
            <a:pPr marL="571500" indent="-342900">
              <a:buClr>
                <a:schemeClr val="bg1"/>
              </a:buClr>
              <a:buFont typeface="Arial" panose="020B0604020202020204" pitchFamily="34" charset="0"/>
              <a:buChar char="•"/>
            </a:pPr>
            <a:r>
              <a:rPr lang="en-US" dirty="0"/>
              <a:t>Displaying a custom name in </a:t>
            </a:r>
            <a:r>
              <a:rPr lang="en-US" dirty="0" err="1"/>
              <a:t>DevTools</a:t>
            </a:r>
            <a:endParaRPr lang="en-VN" dirty="0"/>
          </a:p>
        </p:txBody>
      </p:sp>
      <p:sp>
        <p:nvSpPr>
          <p:cNvPr id="2" name="Slide Number Placeholder 1">
            <a:extLst>
              <a:ext uri="{FF2B5EF4-FFF2-40B4-BE49-F238E27FC236}">
                <a16:creationId xmlns:a16="http://schemas.microsoft.com/office/drawing/2014/main" id="{7F13C605-9850-334D-9ECB-8C6DB581729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Tree>
    <p:extLst>
      <p:ext uri="{BB962C8B-B14F-4D97-AF65-F5344CB8AC3E}">
        <p14:creationId xmlns:p14="http://schemas.microsoft.com/office/powerpoint/2010/main" val="15183436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E9E264-2C5F-114D-9091-5357548D737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4" name="Rectangle 3">
            <a:extLst>
              <a:ext uri="{FF2B5EF4-FFF2-40B4-BE49-F238E27FC236}">
                <a16:creationId xmlns:a16="http://schemas.microsoft.com/office/drawing/2014/main" id="{EE12B231-0481-684B-8817-40427D844AD9}"/>
              </a:ext>
            </a:extLst>
          </p:cNvPr>
          <p:cNvSpPr/>
          <p:nvPr/>
        </p:nvSpPr>
        <p:spPr>
          <a:xfrm>
            <a:off x="1195387" y="2459504"/>
            <a:ext cx="9801225" cy="1938992"/>
          </a:xfrm>
          <a:prstGeom prst="rect">
            <a:avLst/>
          </a:prstGeom>
        </p:spPr>
        <p:txBody>
          <a:bodyPr wrap="square">
            <a:spAutoFit/>
          </a:bodyPr>
          <a:lstStyle/>
          <a:p>
            <a:pPr>
              <a:spcBef>
                <a:spcPts val="600"/>
              </a:spcBef>
              <a:spcAft>
                <a:spcPts val="600"/>
              </a:spcAft>
            </a:pPr>
            <a:r>
              <a:rPr lang="en-US" sz="2000" dirty="0">
                <a:solidFill>
                  <a:srgbClr val="6D6D6D"/>
                </a:solidFill>
                <a:latin typeface="Arial" panose="020B0604020202020204" pitchFamily="34" charset="0"/>
                <a:cs typeface="Arial" panose="020B0604020202020204" pitchFamily="34" charset="0"/>
              </a:rPr>
              <a:t>Ref forwarding is a technique for automatically passing a </a:t>
            </a:r>
            <a:r>
              <a:rPr lang="en-US" sz="2000" dirty="0">
                <a:solidFill>
                  <a:srgbClr val="1A1A1A"/>
                </a:solidFill>
                <a:latin typeface="Arial" panose="020B0604020202020204" pitchFamily="34" charset="0"/>
                <a:cs typeface="Arial" panose="020B0604020202020204" pitchFamily="34" charset="0"/>
                <a:hlinkClick r:id="rId2"/>
              </a:rPr>
              <a:t>ref</a:t>
            </a:r>
            <a:r>
              <a:rPr lang="en-US" sz="2000" dirty="0">
                <a:solidFill>
                  <a:srgbClr val="6D6D6D"/>
                </a:solidFill>
                <a:latin typeface="Arial" panose="020B0604020202020204" pitchFamily="34" charset="0"/>
                <a:cs typeface="Arial" panose="020B0604020202020204" pitchFamily="34" charset="0"/>
              </a:rPr>
              <a:t> through a component to one of its children. </a:t>
            </a:r>
          </a:p>
          <a:p>
            <a:pPr>
              <a:spcBef>
                <a:spcPts val="600"/>
              </a:spcBef>
              <a:spcAft>
                <a:spcPts val="600"/>
              </a:spcAft>
            </a:pPr>
            <a:r>
              <a:rPr lang="en-US" sz="2000" dirty="0">
                <a:solidFill>
                  <a:srgbClr val="6D6D6D"/>
                </a:solidFill>
                <a:latin typeface="Arial" panose="020B0604020202020204" pitchFamily="34" charset="0"/>
                <a:cs typeface="Arial" panose="020B0604020202020204" pitchFamily="34" charset="0"/>
              </a:rPr>
              <a:t>This is typically not necessary for most components in the application. </a:t>
            </a:r>
          </a:p>
          <a:p>
            <a:pPr>
              <a:spcBef>
                <a:spcPts val="600"/>
              </a:spcBef>
              <a:spcAft>
                <a:spcPts val="600"/>
              </a:spcAft>
            </a:pPr>
            <a:r>
              <a:rPr lang="en-US" sz="2000" dirty="0">
                <a:solidFill>
                  <a:srgbClr val="6D6D6D"/>
                </a:solidFill>
                <a:latin typeface="Arial" panose="020B0604020202020204" pitchFamily="34" charset="0"/>
                <a:cs typeface="Arial" panose="020B0604020202020204" pitchFamily="34" charset="0"/>
              </a:rPr>
              <a:t>However, it can be useful for some kinds of components, especially in reusable component libraries. The most common scenarios are described below.</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78783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FECD492-1FF9-3640-AFC4-9867F639BDCB}"/>
              </a:ext>
            </a:extLst>
          </p:cNvPr>
          <p:cNvSpPr>
            <a:spLocks noGrp="1"/>
          </p:cNvSpPr>
          <p:nvPr>
            <p:ph type="title"/>
          </p:nvPr>
        </p:nvSpPr>
        <p:spPr/>
        <p:txBody>
          <a:bodyPr/>
          <a:lstStyle/>
          <a:p>
            <a:r>
              <a:rPr lang="en-VN" dirty="0"/>
              <a:t>Lesson 9</a:t>
            </a:r>
          </a:p>
        </p:txBody>
      </p:sp>
      <p:sp>
        <p:nvSpPr>
          <p:cNvPr id="5" name="Text Placeholder 4">
            <a:extLst>
              <a:ext uri="{FF2B5EF4-FFF2-40B4-BE49-F238E27FC236}">
                <a16:creationId xmlns:a16="http://schemas.microsoft.com/office/drawing/2014/main" id="{95742053-C6D6-8248-9870-4FF523ABF8C3}"/>
              </a:ext>
            </a:extLst>
          </p:cNvPr>
          <p:cNvSpPr>
            <a:spLocks noGrp="1"/>
          </p:cNvSpPr>
          <p:nvPr>
            <p:ph type="body" idx="1"/>
          </p:nvPr>
        </p:nvSpPr>
        <p:spPr/>
        <p:txBody>
          <a:bodyPr/>
          <a:lstStyle/>
          <a:p>
            <a:r>
              <a:rPr lang="en-US" dirty="0"/>
              <a:t>Error Boundaries</a:t>
            </a:r>
          </a:p>
          <a:p>
            <a:r>
              <a:rPr lang="en-US" dirty="0"/>
              <a:t>Forwarding Refs</a:t>
            </a:r>
            <a:endParaRPr lang="en-VN" dirty="0"/>
          </a:p>
        </p:txBody>
      </p:sp>
      <p:sp>
        <p:nvSpPr>
          <p:cNvPr id="2" name="Slide Number Placeholder 1">
            <a:extLst>
              <a:ext uri="{FF2B5EF4-FFF2-40B4-BE49-F238E27FC236}">
                <a16:creationId xmlns:a16="http://schemas.microsoft.com/office/drawing/2014/main" id="{AAF4EE8F-063D-C148-8EF9-3F8CAAA12A2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a:t>
            </a:fld>
            <a:endParaRPr lang="ja-JP" altLang="en-US"/>
          </a:p>
        </p:txBody>
      </p:sp>
      <p:pic>
        <p:nvPicPr>
          <p:cNvPr id="7" name="Picture 6">
            <a:extLst>
              <a:ext uri="{FF2B5EF4-FFF2-40B4-BE49-F238E27FC236}">
                <a16:creationId xmlns:a16="http://schemas.microsoft.com/office/drawing/2014/main" id="{98CFCE00-4ADA-9A42-BE7C-DBE8095A48AA}"/>
              </a:ext>
            </a:extLst>
          </p:cNvPr>
          <p:cNvPicPr>
            <a:picLocks noChangeAspect="1"/>
          </p:cNvPicPr>
          <p:nvPr/>
        </p:nvPicPr>
        <p:blipFill>
          <a:blip r:embed="rId2"/>
          <a:stretch>
            <a:fillRect/>
          </a:stretch>
        </p:blipFill>
        <p:spPr>
          <a:xfrm>
            <a:off x="5796367" y="1695298"/>
            <a:ext cx="4537332" cy="3932354"/>
          </a:xfrm>
          <a:prstGeom prst="rect">
            <a:avLst/>
          </a:prstGeom>
        </p:spPr>
      </p:pic>
    </p:spTree>
    <p:extLst>
      <p:ext uri="{BB962C8B-B14F-4D97-AF65-F5344CB8AC3E}">
        <p14:creationId xmlns:p14="http://schemas.microsoft.com/office/powerpoint/2010/main" val="31205886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EFC7B3-CBFD-1347-80C7-580497EB8283}"/>
              </a:ext>
            </a:extLst>
          </p:cNvPr>
          <p:cNvSpPr>
            <a:spLocks noGrp="1"/>
          </p:cNvSpPr>
          <p:nvPr>
            <p:ph type="title"/>
          </p:nvPr>
        </p:nvSpPr>
        <p:spPr/>
        <p:txBody>
          <a:bodyPr/>
          <a:lstStyle/>
          <a:p>
            <a:r>
              <a:rPr lang="en-US" dirty="0"/>
              <a:t>Forwarding refs to DOM components</a:t>
            </a:r>
            <a:endParaRPr lang="en-VN" dirty="0"/>
          </a:p>
        </p:txBody>
      </p:sp>
      <p:sp>
        <p:nvSpPr>
          <p:cNvPr id="4" name="Slide Number Placeholder 3">
            <a:extLst>
              <a:ext uri="{FF2B5EF4-FFF2-40B4-BE49-F238E27FC236}">
                <a16:creationId xmlns:a16="http://schemas.microsoft.com/office/drawing/2014/main" id="{5D1E3933-DFD1-6B47-99E0-B82F1C5E64BF}"/>
              </a:ext>
            </a:extLst>
          </p:cNvPr>
          <p:cNvSpPr>
            <a:spLocks noGrp="1"/>
          </p:cNvSpPr>
          <p:nvPr>
            <p:ph type="sldNum" idx="12"/>
          </p:nvPr>
        </p:nvSpPr>
        <p:spPr/>
        <p:txBody>
          <a:bodyPr/>
          <a:lstStyle/>
          <a:p>
            <a:fld id="{00000000-1234-1234-1234-123412341234}" type="slidenum">
              <a:rPr lang="en-US" altLang="ja-JP" smtClean="0"/>
              <a:pPr/>
              <a:t>20</a:t>
            </a:fld>
            <a:endParaRPr lang="ja-JP" altLang="en-US"/>
          </a:p>
        </p:txBody>
      </p:sp>
      <p:sp>
        <p:nvSpPr>
          <p:cNvPr id="3" name="Rectangle 2">
            <a:extLst>
              <a:ext uri="{FF2B5EF4-FFF2-40B4-BE49-F238E27FC236}">
                <a16:creationId xmlns:a16="http://schemas.microsoft.com/office/drawing/2014/main" id="{C22DA8B6-A597-0D43-9F62-986AD022662A}"/>
              </a:ext>
            </a:extLst>
          </p:cNvPr>
          <p:cNvSpPr/>
          <p:nvPr/>
        </p:nvSpPr>
        <p:spPr>
          <a:xfrm>
            <a:off x="976311" y="1704184"/>
            <a:ext cx="9705976" cy="400110"/>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Consider a </a:t>
            </a:r>
            <a:r>
              <a:rPr lang="en-US" sz="2000" dirty="0" err="1">
                <a:highlight>
                  <a:srgbClr val="FFFF00"/>
                </a:highlight>
                <a:latin typeface="Arial" panose="020B0604020202020204" pitchFamily="34" charset="0"/>
                <a:cs typeface="Arial" panose="020B0604020202020204" pitchFamily="34" charset="0"/>
              </a:rPr>
              <a:t>FancyButton</a:t>
            </a:r>
            <a:r>
              <a:rPr lang="en-US" sz="2000" dirty="0">
                <a:latin typeface="Arial" panose="020B0604020202020204" pitchFamily="34" charset="0"/>
                <a:cs typeface="Arial" panose="020B0604020202020204" pitchFamily="34" charset="0"/>
              </a:rPr>
              <a:t> component that renders the native </a:t>
            </a:r>
            <a:r>
              <a:rPr lang="en-US" sz="2000" dirty="0">
                <a:highlight>
                  <a:srgbClr val="FFFF00"/>
                </a:highlight>
                <a:latin typeface="Arial" panose="020B0604020202020204" pitchFamily="34" charset="0"/>
                <a:cs typeface="Arial" panose="020B0604020202020204" pitchFamily="34" charset="0"/>
              </a:rPr>
              <a:t>button</a:t>
            </a:r>
            <a:r>
              <a:rPr lang="en-US" sz="2000" dirty="0">
                <a:latin typeface="Arial" panose="020B0604020202020204" pitchFamily="34" charset="0"/>
                <a:cs typeface="Arial" panose="020B0604020202020204" pitchFamily="34" charset="0"/>
              </a:rPr>
              <a:t> DOM element:</a:t>
            </a:r>
            <a:endParaRPr lang="en-VN" sz="2000" dirty="0">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2BD88160-B048-024B-9482-6C062AA37CF4}"/>
              </a:ext>
            </a:extLst>
          </p:cNvPr>
          <p:cNvSpPr/>
          <p:nvPr/>
        </p:nvSpPr>
        <p:spPr>
          <a:xfrm>
            <a:off x="1590675" y="2226911"/>
            <a:ext cx="6096000" cy="2031325"/>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FancyButton</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&lt;button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FancyButton</a:t>
            </a:r>
            <a:r>
              <a:rPr lang="en-US" sz="1800" dirty="0">
                <a:solidFill>
                  <a:srgbClr val="86B300"/>
                </a:solidFill>
                <a:latin typeface="var(--font-monospace)"/>
              </a:rPr>
              <a:t>"</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props.children</a:t>
            </a:r>
            <a:r>
              <a:rPr lang="en-US" sz="1800" dirty="0">
                <a:solidFill>
                  <a:srgbClr val="5C6773"/>
                </a:solidFill>
                <a:latin typeface="var(--font-monospace)"/>
              </a:rPr>
              <a:t>}</a:t>
            </a:r>
          </a:p>
          <a:p>
            <a:r>
              <a:rPr lang="en-US" sz="1800" dirty="0">
                <a:solidFill>
                  <a:srgbClr val="5C6773"/>
                </a:solidFill>
                <a:latin typeface="var(--font-monospace)"/>
              </a:rPr>
              <a:t>    &lt;/button&gt;</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7" name="Rectangle 6">
            <a:extLst>
              <a:ext uri="{FF2B5EF4-FFF2-40B4-BE49-F238E27FC236}">
                <a16:creationId xmlns:a16="http://schemas.microsoft.com/office/drawing/2014/main" id="{FBEFA230-3201-084D-BAA5-3EA96C673016}"/>
              </a:ext>
            </a:extLst>
          </p:cNvPr>
          <p:cNvSpPr/>
          <p:nvPr/>
        </p:nvSpPr>
        <p:spPr>
          <a:xfrm>
            <a:off x="976311" y="4753707"/>
            <a:ext cx="10110789" cy="1323439"/>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React components hide their implementation details, including their rendered output. Other components using </a:t>
            </a:r>
            <a:r>
              <a:rPr lang="en-US" sz="2000" dirty="0" err="1">
                <a:highlight>
                  <a:srgbClr val="FFFF00"/>
                </a:highlight>
                <a:latin typeface="Arial" panose="020B0604020202020204" pitchFamily="34" charset="0"/>
                <a:cs typeface="Arial" panose="020B0604020202020204" pitchFamily="34" charset="0"/>
              </a:rPr>
              <a:t>FancyButton</a:t>
            </a:r>
            <a:r>
              <a:rPr lang="en-US" sz="2000" dirty="0">
                <a:latin typeface="Arial" panose="020B0604020202020204" pitchFamily="34" charset="0"/>
                <a:cs typeface="Arial" panose="020B0604020202020204" pitchFamily="34" charset="0"/>
              </a:rPr>
              <a:t> </a:t>
            </a:r>
            <a:r>
              <a:rPr lang="en-US" sz="2000" b="1" dirty="0">
                <a:latin typeface="Arial" panose="020B0604020202020204" pitchFamily="34" charset="0"/>
                <a:cs typeface="Arial" panose="020B0604020202020204" pitchFamily="34" charset="0"/>
              </a:rPr>
              <a:t>usually will not need</a:t>
            </a:r>
            <a:r>
              <a:rPr lang="en-US" sz="2000" dirty="0">
                <a:latin typeface="Arial" panose="020B0604020202020204" pitchFamily="34" charset="0"/>
                <a:cs typeface="Arial" panose="020B0604020202020204" pitchFamily="34" charset="0"/>
              </a:rPr>
              <a:t> to </a:t>
            </a:r>
            <a:r>
              <a:rPr lang="en-US" sz="2000" dirty="0">
                <a:latin typeface="Arial" panose="020B0604020202020204" pitchFamily="34" charset="0"/>
                <a:cs typeface="Arial" panose="020B0604020202020204" pitchFamily="34" charset="0"/>
                <a:hlinkClick r:id="rId2"/>
              </a:rPr>
              <a:t>obtain a ref</a:t>
            </a:r>
            <a:r>
              <a:rPr lang="en-US" sz="2000" dirty="0">
                <a:latin typeface="Arial" panose="020B0604020202020204" pitchFamily="34" charset="0"/>
                <a:cs typeface="Arial" panose="020B0604020202020204" pitchFamily="34" charset="0"/>
              </a:rPr>
              <a:t> to the inner </a:t>
            </a:r>
            <a:r>
              <a:rPr lang="en-US" sz="2000" dirty="0">
                <a:highlight>
                  <a:srgbClr val="FFFF00"/>
                </a:highlight>
                <a:latin typeface="Arial" panose="020B0604020202020204" pitchFamily="34" charset="0"/>
                <a:cs typeface="Arial" panose="020B0604020202020204" pitchFamily="34" charset="0"/>
              </a:rPr>
              <a:t>button</a:t>
            </a:r>
            <a:r>
              <a:rPr lang="en-US" sz="2000" dirty="0">
                <a:latin typeface="Arial" panose="020B0604020202020204" pitchFamily="34" charset="0"/>
                <a:cs typeface="Arial" panose="020B0604020202020204" pitchFamily="34" charset="0"/>
              </a:rPr>
              <a:t> DOM element. This is good because it prevents components from relying on each other’s DOM structure too much.</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3949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2AEDBDD-04E2-564D-AC52-6F497DDCDEA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21</a:t>
            </a:fld>
            <a:endParaRPr lang="ja-JP" altLang="en-US"/>
          </a:p>
        </p:txBody>
      </p:sp>
      <p:sp>
        <p:nvSpPr>
          <p:cNvPr id="4" name="Rectangle 3">
            <a:extLst>
              <a:ext uri="{FF2B5EF4-FFF2-40B4-BE49-F238E27FC236}">
                <a16:creationId xmlns:a16="http://schemas.microsoft.com/office/drawing/2014/main" id="{FB96908B-F67F-2B46-BD70-4D9FF4048E9F}"/>
              </a:ext>
            </a:extLst>
          </p:cNvPr>
          <p:cNvSpPr/>
          <p:nvPr/>
        </p:nvSpPr>
        <p:spPr>
          <a:xfrm>
            <a:off x="1224643" y="1685700"/>
            <a:ext cx="9205232" cy="3170099"/>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Although such encapsulation is desirable for application-level components like </a:t>
            </a:r>
            <a:r>
              <a:rPr lang="en-US" sz="2000" dirty="0" err="1">
                <a:highlight>
                  <a:srgbClr val="FFFF00"/>
                </a:highlight>
                <a:latin typeface="Arial" panose="020B0604020202020204" pitchFamily="34" charset="0"/>
                <a:cs typeface="Arial" panose="020B0604020202020204" pitchFamily="34" charset="0"/>
              </a:rPr>
              <a:t>FeedStory</a:t>
            </a:r>
            <a:r>
              <a:rPr lang="en-US" sz="2000" dirty="0">
                <a:latin typeface="Arial" panose="020B0604020202020204" pitchFamily="34" charset="0"/>
                <a:cs typeface="Arial" panose="020B0604020202020204" pitchFamily="34" charset="0"/>
              </a:rPr>
              <a:t> or </a:t>
            </a:r>
            <a:r>
              <a:rPr lang="en-US" sz="2000" dirty="0">
                <a:highlight>
                  <a:srgbClr val="FFFF00"/>
                </a:highlight>
                <a:latin typeface="Arial" panose="020B0604020202020204" pitchFamily="34" charset="0"/>
                <a:cs typeface="Arial" panose="020B0604020202020204" pitchFamily="34" charset="0"/>
              </a:rPr>
              <a:t>Comment</a:t>
            </a:r>
            <a:r>
              <a:rPr lang="en-US" sz="2000" dirty="0">
                <a:latin typeface="Arial" panose="020B0604020202020204" pitchFamily="34" charset="0"/>
                <a:cs typeface="Arial" panose="020B0604020202020204" pitchFamily="34" charset="0"/>
              </a:rPr>
              <a:t>, it can be inconvenient for highly reusable “leaf” components like </a:t>
            </a:r>
            <a:r>
              <a:rPr lang="en-US" sz="2000" dirty="0" err="1">
                <a:highlight>
                  <a:srgbClr val="FFFF00"/>
                </a:highlight>
                <a:latin typeface="Arial" panose="020B0604020202020204" pitchFamily="34" charset="0"/>
                <a:cs typeface="Arial" panose="020B0604020202020204" pitchFamily="34" charset="0"/>
              </a:rPr>
              <a:t>FancyButton</a:t>
            </a:r>
            <a:r>
              <a:rPr lang="en-US" sz="2000" dirty="0">
                <a:latin typeface="Arial" panose="020B0604020202020204" pitchFamily="34" charset="0"/>
                <a:cs typeface="Arial" panose="020B0604020202020204" pitchFamily="34" charset="0"/>
              </a:rPr>
              <a:t> or </a:t>
            </a:r>
            <a:r>
              <a:rPr lang="en-US" sz="2000" dirty="0" err="1">
                <a:highlight>
                  <a:srgbClr val="FFFF00"/>
                </a:highlight>
                <a:latin typeface="Arial" panose="020B0604020202020204" pitchFamily="34" charset="0"/>
                <a:cs typeface="Arial" panose="020B0604020202020204" pitchFamily="34" charset="0"/>
              </a:rPr>
              <a:t>MyTextInput</a:t>
            </a:r>
            <a:r>
              <a:rPr lang="en-US" sz="2000" dirty="0">
                <a:latin typeface="Arial" panose="020B0604020202020204" pitchFamily="34" charset="0"/>
                <a:cs typeface="Arial" panose="020B0604020202020204" pitchFamily="34" charset="0"/>
              </a:rPr>
              <a:t>.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These components tend to be used throughout the application in a similar manner as a regular DOM </a:t>
            </a:r>
            <a:r>
              <a:rPr lang="en-US" sz="2000" dirty="0">
                <a:highlight>
                  <a:srgbClr val="FFFF00"/>
                </a:highlight>
                <a:latin typeface="Arial" panose="020B0604020202020204" pitchFamily="34" charset="0"/>
                <a:cs typeface="Arial" panose="020B0604020202020204" pitchFamily="34" charset="0"/>
              </a:rPr>
              <a:t>button</a:t>
            </a:r>
            <a:r>
              <a:rPr lang="en-US" sz="2000" dirty="0">
                <a:latin typeface="Arial" panose="020B0604020202020204" pitchFamily="34" charset="0"/>
                <a:cs typeface="Arial" panose="020B0604020202020204" pitchFamily="34" charset="0"/>
              </a:rPr>
              <a:t> and </a:t>
            </a:r>
            <a:r>
              <a:rPr lang="en-US" sz="2000" dirty="0">
                <a:highlight>
                  <a:srgbClr val="FFFF00"/>
                </a:highlight>
                <a:latin typeface="Arial" panose="020B0604020202020204" pitchFamily="34" charset="0"/>
                <a:cs typeface="Arial" panose="020B0604020202020204" pitchFamily="34" charset="0"/>
              </a:rPr>
              <a:t>input</a:t>
            </a:r>
            <a:r>
              <a:rPr lang="en-US" sz="2000" dirty="0">
                <a:latin typeface="Arial" panose="020B0604020202020204" pitchFamily="34" charset="0"/>
                <a:cs typeface="Arial" panose="020B0604020202020204" pitchFamily="34" charset="0"/>
              </a:rPr>
              <a:t>, and accessing their DOM nodes may be unavoidable for managing focus, selection, or animations.</a:t>
            </a:r>
          </a:p>
          <a:p>
            <a:pPr indent="205200">
              <a:spcBef>
                <a:spcPts val="600"/>
              </a:spcBef>
              <a:spcAft>
                <a:spcPts val="600"/>
              </a:spcAft>
            </a:pPr>
            <a:r>
              <a:rPr lang="en-US" sz="2000" b="1" dirty="0">
                <a:latin typeface="Arial" panose="020B0604020202020204" pitchFamily="34" charset="0"/>
                <a:cs typeface="Arial" panose="020B0604020202020204" pitchFamily="34" charset="0"/>
              </a:rPr>
              <a:t>Ref forwarding is an opt-in feature that lets some components take a ref they receive, and pass it further down (in other words, “forward” it) to a child.</a:t>
            </a:r>
          </a:p>
        </p:txBody>
      </p:sp>
    </p:spTree>
    <p:extLst>
      <p:ext uri="{BB962C8B-B14F-4D97-AF65-F5344CB8AC3E}">
        <p14:creationId xmlns:p14="http://schemas.microsoft.com/office/powerpoint/2010/main" val="33610532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C902CB3-320B-6B46-8493-573C040FD29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sp>
        <p:nvSpPr>
          <p:cNvPr id="3" name="Rectangle 2">
            <a:extLst>
              <a:ext uri="{FF2B5EF4-FFF2-40B4-BE49-F238E27FC236}">
                <a16:creationId xmlns:a16="http://schemas.microsoft.com/office/drawing/2014/main" id="{4D38ACDB-7081-0148-B696-CEA291CFCB90}"/>
              </a:ext>
            </a:extLst>
          </p:cNvPr>
          <p:cNvSpPr/>
          <p:nvPr/>
        </p:nvSpPr>
        <p:spPr>
          <a:xfrm>
            <a:off x="1090613" y="1052840"/>
            <a:ext cx="10139362" cy="707886"/>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In the example below, </a:t>
            </a:r>
            <a:r>
              <a:rPr lang="en-US" sz="2000" dirty="0" err="1">
                <a:highlight>
                  <a:srgbClr val="FFFF00"/>
                </a:highlight>
                <a:latin typeface="Arial" panose="020B0604020202020204" pitchFamily="34" charset="0"/>
                <a:cs typeface="Arial" panose="020B0604020202020204" pitchFamily="34" charset="0"/>
              </a:rPr>
              <a:t>FancyButton</a:t>
            </a:r>
            <a:r>
              <a:rPr lang="en-US" sz="2000" dirty="0">
                <a:latin typeface="Arial" panose="020B0604020202020204" pitchFamily="34" charset="0"/>
                <a:cs typeface="Arial" panose="020B0604020202020204" pitchFamily="34" charset="0"/>
              </a:rPr>
              <a:t> uses </a:t>
            </a:r>
            <a:r>
              <a:rPr lang="en-US" sz="2000" dirty="0" err="1">
                <a:highlight>
                  <a:srgbClr val="FFFF00"/>
                </a:highlight>
                <a:latin typeface="Arial" panose="020B0604020202020204" pitchFamily="34" charset="0"/>
                <a:cs typeface="Arial" panose="020B0604020202020204" pitchFamily="34" charset="0"/>
              </a:rPr>
              <a:t>React.forwardRef</a:t>
            </a:r>
            <a:r>
              <a:rPr lang="en-US" sz="2000" dirty="0">
                <a:latin typeface="Arial" panose="020B0604020202020204" pitchFamily="34" charset="0"/>
                <a:cs typeface="Arial" panose="020B0604020202020204" pitchFamily="34" charset="0"/>
              </a:rPr>
              <a:t> to obtain the </a:t>
            </a:r>
            <a:r>
              <a:rPr lang="en-US" sz="2000" dirty="0">
                <a:highlight>
                  <a:srgbClr val="FFFF00"/>
                </a:highlight>
                <a:latin typeface="Arial" panose="020B0604020202020204" pitchFamily="34" charset="0"/>
                <a:cs typeface="Arial" panose="020B0604020202020204" pitchFamily="34" charset="0"/>
              </a:rPr>
              <a:t>ref</a:t>
            </a:r>
            <a:r>
              <a:rPr lang="en-US" sz="2000" dirty="0">
                <a:latin typeface="Arial" panose="020B0604020202020204" pitchFamily="34" charset="0"/>
                <a:cs typeface="Arial" panose="020B0604020202020204" pitchFamily="34" charset="0"/>
              </a:rPr>
              <a:t> passed to it, and then forward it to the DOM </a:t>
            </a:r>
            <a:r>
              <a:rPr lang="en-US" sz="2000" dirty="0">
                <a:highlight>
                  <a:srgbClr val="FFFF00"/>
                </a:highlight>
                <a:latin typeface="Arial" panose="020B0604020202020204" pitchFamily="34" charset="0"/>
                <a:cs typeface="Arial" panose="020B0604020202020204" pitchFamily="34" charset="0"/>
              </a:rPr>
              <a:t>button</a:t>
            </a:r>
            <a:r>
              <a:rPr lang="en-US" sz="2000" dirty="0">
                <a:latin typeface="Arial" panose="020B0604020202020204" pitchFamily="34" charset="0"/>
                <a:cs typeface="Arial" panose="020B0604020202020204" pitchFamily="34" charset="0"/>
              </a:rPr>
              <a:t> that it renders:</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10C362DE-2E4B-CD42-90E4-0B251E7BBCBD}"/>
              </a:ext>
            </a:extLst>
          </p:cNvPr>
          <p:cNvSpPr/>
          <p:nvPr/>
        </p:nvSpPr>
        <p:spPr>
          <a:xfrm>
            <a:off x="1804988" y="2027212"/>
            <a:ext cx="6096000" cy="2585323"/>
          </a:xfrm>
          <a:prstGeom prst="rect">
            <a:avLst/>
          </a:prstGeom>
          <a:solidFill>
            <a:schemeClr val="bg1">
              <a:lumMod val="95000"/>
            </a:schemeClr>
          </a:solidFill>
        </p:spPr>
        <p:txBody>
          <a:bodyPr>
            <a:spAutoFit/>
          </a:bodyPr>
          <a:lstStyle/>
          <a:p>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41A6D9"/>
                </a:solidFill>
                <a:latin typeface="var(--font-monospace)"/>
              </a:rPr>
              <a:t>FancyButton</a:t>
            </a:r>
            <a:r>
              <a:rPr lang="en-US" sz="1800" dirty="0">
                <a:solidFill>
                  <a:srgbClr val="5C6773"/>
                </a:solidFill>
                <a:latin typeface="var(--font-monospace)"/>
              </a:rPr>
              <a:t> = </a:t>
            </a:r>
            <a:r>
              <a:rPr lang="en-US" sz="1800" dirty="0" err="1">
                <a:solidFill>
                  <a:srgbClr val="41A6D9"/>
                </a:solidFill>
                <a:latin typeface="var(--font-monospace)"/>
              </a:rPr>
              <a:t>React</a:t>
            </a:r>
            <a:r>
              <a:rPr lang="en-US" sz="1800" dirty="0" err="1">
                <a:solidFill>
                  <a:srgbClr val="5C6773"/>
                </a:solidFill>
                <a:latin typeface="var(--font-monospace)"/>
              </a:rPr>
              <a:t>.forwardRef</a:t>
            </a:r>
            <a:r>
              <a:rPr lang="en-US" sz="1800" dirty="0">
                <a:solidFill>
                  <a:srgbClr val="5C6773"/>
                </a:solidFill>
                <a:latin typeface="var(--font-monospace)"/>
              </a:rPr>
              <a:t>((props, ref) =&gt; (</a:t>
            </a:r>
          </a:p>
          <a:p>
            <a:r>
              <a:rPr lang="en-US" sz="1800" dirty="0">
                <a:solidFill>
                  <a:srgbClr val="5C6773"/>
                </a:solidFill>
                <a:latin typeface="var(--font-monospace)"/>
              </a:rPr>
              <a:t>  &lt;button ref={ref} </a:t>
            </a:r>
            <a:r>
              <a:rPr lang="en-US" sz="1800" dirty="0" err="1">
                <a:solidFill>
                  <a:srgbClr val="5C6773"/>
                </a:solidFill>
                <a:latin typeface="var(--font-monospace)"/>
              </a:rPr>
              <a:t>className</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FancyButton</a:t>
            </a:r>
            <a:r>
              <a:rPr lang="en-US" sz="1800" dirty="0">
                <a:solidFill>
                  <a:srgbClr val="86B300"/>
                </a:solidFill>
                <a:latin typeface="var(--font-monospace)"/>
              </a:rPr>
              <a:t>"</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props.children</a:t>
            </a:r>
            <a:r>
              <a:rPr lang="en-US" sz="1800" dirty="0">
                <a:solidFill>
                  <a:srgbClr val="5C6773"/>
                </a:solidFill>
                <a:latin typeface="var(--font-monospace)"/>
              </a:rPr>
              <a:t>}</a:t>
            </a:r>
          </a:p>
          <a:p>
            <a:r>
              <a:rPr lang="en-US" sz="1800" dirty="0">
                <a:solidFill>
                  <a:srgbClr val="5C6773"/>
                </a:solidFill>
                <a:latin typeface="var(--font-monospace)"/>
              </a:rPr>
              <a:t>  &lt;/button&gt;</a:t>
            </a:r>
          </a:p>
          <a:p>
            <a:r>
              <a:rPr lang="en-US" sz="1800" dirty="0">
                <a:solidFill>
                  <a:srgbClr val="5C6773"/>
                </a:solidFill>
                <a:latin typeface="var(--font-monospace)"/>
              </a:rPr>
              <a:t>));</a:t>
            </a:r>
          </a:p>
          <a:p>
            <a:br>
              <a:rPr lang="en-US" sz="1800" dirty="0">
                <a:solidFill>
                  <a:srgbClr val="5C6773"/>
                </a:solidFill>
                <a:latin typeface="var(--font-monospace)"/>
              </a:rPr>
            </a:br>
            <a:r>
              <a:rPr lang="en-US" sz="1800" i="1" dirty="0">
                <a:solidFill>
                  <a:srgbClr val="ABB0B6"/>
                </a:solidFill>
                <a:latin typeface="var(--font-monospace)"/>
              </a:rPr>
              <a:t>// You can now get a ref directly to the DOM button:</a:t>
            </a:r>
            <a:endParaRPr lang="en-US" sz="1800" dirty="0">
              <a:solidFill>
                <a:srgbClr val="5C6773"/>
              </a:solidFill>
              <a:latin typeface="var(--font-monospace)"/>
            </a:endParaRPr>
          </a:p>
          <a:p>
            <a:r>
              <a:rPr lang="en-US" sz="1800" dirty="0">
                <a:solidFill>
                  <a:srgbClr val="F2590C"/>
                </a:solidFill>
                <a:latin typeface="var(--font-monospace)"/>
              </a:rPr>
              <a:t>const</a:t>
            </a:r>
            <a:r>
              <a:rPr lang="en-US" sz="1800" dirty="0">
                <a:solidFill>
                  <a:srgbClr val="5C6773"/>
                </a:solidFill>
                <a:latin typeface="var(--font-monospace)"/>
              </a:rPr>
              <a:t> ref = </a:t>
            </a:r>
            <a:r>
              <a:rPr lang="en-US" sz="1800" dirty="0" err="1">
                <a:solidFill>
                  <a:srgbClr val="41A6D9"/>
                </a:solidFill>
                <a:latin typeface="var(--font-monospace)"/>
              </a:rPr>
              <a:t>React</a:t>
            </a:r>
            <a:r>
              <a:rPr lang="en-US" sz="1800" dirty="0" err="1">
                <a:solidFill>
                  <a:srgbClr val="5C6773"/>
                </a:solidFill>
                <a:latin typeface="var(--font-monospace)"/>
              </a:rPr>
              <a:t>.createRef</a:t>
            </a:r>
            <a:r>
              <a:rPr lang="en-US" sz="1800" dirty="0">
                <a:solidFill>
                  <a:srgbClr val="5C6773"/>
                </a:solidFill>
                <a:latin typeface="var(--font-monospace)"/>
              </a:rPr>
              <a:t>();</a:t>
            </a:r>
          </a:p>
          <a:p>
            <a:r>
              <a:rPr lang="en-US" sz="1800" dirty="0">
                <a:solidFill>
                  <a:srgbClr val="5C6773"/>
                </a:solidFill>
                <a:latin typeface="var(--font-monospace)"/>
              </a:rPr>
              <a:t>&lt;</a:t>
            </a:r>
            <a:r>
              <a:rPr lang="en-US" sz="1800" dirty="0" err="1">
                <a:solidFill>
                  <a:srgbClr val="41A6D9"/>
                </a:solidFill>
                <a:latin typeface="var(--font-monospace)"/>
              </a:rPr>
              <a:t>FancyButton</a:t>
            </a:r>
            <a:r>
              <a:rPr lang="en-US" sz="1800" dirty="0">
                <a:solidFill>
                  <a:srgbClr val="5C6773"/>
                </a:solidFill>
                <a:latin typeface="var(--font-monospace)"/>
              </a:rPr>
              <a:t> ref={ref}&gt;</a:t>
            </a:r>
            <a:r>
              <a:rPr lang="en-US" sz="1800" dirty="0">
                <a:solidFill>
                  <a:srgbClr val="41A6D9"/>
                </a:solidFill>
                <a:latin typeface="var(--font-monospace)"/>
              </a:rPr>
              <a:t>Click</a:t>
            </a:r>
            <a:r>
              <a:rPr lang="en-US" sz="1800" dirty="0">
                <a:solidFill>
                  <a:srgbClr val="5C6773"/>
                </a:solidFill>
                <a:latin typeface="var(--font-monospace)"/>
              </a:rPr>
              <a:t> me!&lt;/</a:t>
            </a:r>
            <a:r>
              <a:rPr lang="en-US" sz="1800" dirty="0" err="1">
                <a:solidFill>
                  <a:srgbClr val="41A6D9"/>
                </a:solidFill>
                <a:latin typeface="var(--font-monospace)"/>
              </a:rPr>
              <a:t>FancyButton</a:t>
            </a:r>
            <a:r>
              <a:rPr lang="en-US" sz="1800" dirty="0">
                <a:solidFill>
                  <a:srgbClr val="5C6773"/>
                </a:solidFill>
                <a:latin typeface="var(--font-monospace)"/>
              </a:rPr>
              <a:t>&gt;;</a:t>
            </a:r>
          </a:p>
        </p:txBody>
      </p:sp>
      <p:sp>
        <p:nvSpPr>
          <p:cNvPr id="5" name="Rectangle 4">
            <a:extLst>
              <a:ext uri="{FF2B5EF4-FFF2-40B4-BE49-F238E27FC236}">
                <a16:creationId xmlns:a16="http://schemas.microsoft.com/office/drawing/2014/main" id="{C20205C5-AA0D-C444-966C-9FD02E3FAD27}"/>
              </a:ext>
            </a:extLst>
          </p:cNvPr>
          <p:cNvSpPr/>
          <p:nvPr/>
        </p:nvSpPr>
        <p:spPr>
          <a:xfrm>
            <a:off x="1090613" y="5274230"/>
            <a:ext cx="10263187" cy="707886"/>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This way, components using </a:t>
            </a:r>
            <a:r>
              <a:rPr lang="en-US" sz="2000" dirty="0" err="1">
                <a:highlight>
                  <a:srgbClr val="FFFF00"/>
                </a:highlight>
                <a:latin typeface="Arial" panose="020B0604020202020204" pitchFamily="34" charset="0"/>
                <a:cs typeface="Arial" panose="020B0604020202020204" pitchFamily="34" charset="0"/>
              </a:rPr>
              <a:t>FancyButton</a:t>
            </a:r>
            <a:r>
              <a:rPr lang="en-US" sz="2000" dirty="0">
                <a:latin typeface="Arial" panose="020B0604020202020204" pitchFamily="34" charset="0"/>
                <a:cs typeface="Arial" panose="020B0604020202020204" pitchFamily="34" charset="0"/>
              </a:rPr>
              <a:t> can get a ref to the underlying button DOM node and access it if necessary—just like if they used a DOM </a:t>
            </a:r>
            <a:r>
              <a:rPr lang="en-US" sz="2000" dirty="0">
                <a:highlight>
                  <a:srgbClr val="FFFF00"/>
                </a:highlight>
                <a:latin typeface="Arial" panose="020B0604020202020204" pitchFamily="34" charset="0"/>
                <a:cs typeface="Arial" panose="020B0604020202020204" pitchFamily="34" charset="0"/>
              </a:rPr>
              <a:t>button</a:t>
            </a:r>
            <a:r>
              <a:rPr lang="en-US" sz="2000" dirty="0">
                <a:latin typeface="Arial" panose="020B0604020202020204" pitchFamily="34" charset="0"/>
                <a:cs typeface="Arial" panose="020B0604020202020204" pitchFamily="34" charset="0"/>
              </a:rPr>
              <a:t> directly.</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695582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4CE5C46-BF82-DE4A-A833-127833BFDBA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3" name="Rectangle 2">
            <a:extLst>
              <a:ext uri="{FF2B5EF4-FFF2-40B4-BE49-F238E27FC236}">
                <a16:creationId xmlns:a16="http://schemas.microsoft.com/office/drawing/2014/main" id="{BD0124FC-0109-124E-8F40-790782DB7EC1}"/>
              </a:ext>
            </a:extLst>
          </p:cNvPr>
          <p:cNvSpPr/>
          <p:nvPr/>
        </p:nvSpPr>
        <p:spPr>
          <a:xfrm>
            <a:off x="1397793" y="1613238"/>
            <a:ext cx="9396413" cy="3939540"/>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Here is a step-by-step explanation of what happens in the above example:</a:t>
            </a:r>
          </a:p>
          <a:p>
            <a:pPr marL="457200" indent="-457200">
              <a:spcBef>
                <a:spcPts val="600"/>
              </a:spcBef>
              <a:spcAft>
                <a:spcPts val="600"/>
              </a:spcAft>
              <a:buFont typeface="+mj-lt"/>
              <a:buAutoNum type="arabicPeriod"/>
            </a:pPr>
            <a:r>
              <a:rPr lang="en-US" sz="2000" dirty="0">
                <a:latin typeface="Arial" panose="020B0604020202020204" pitchFamily="34" charset="0"/>
                <a:cs typeface="Arial" panose="020B0604020202020204" pitchFamily="34" charset="0"/>
              </a:rPr>
              <a:t>We create a </a:t>
            </a:r>
            <a:r>
              <a:rPr lang="en-US" sz="2000" dirty="0">
                <a:latin typeface="Arial" panose="020B0604020202020204" pitchFamily="34" charset="0"/>
                <a:cs typeface="Arial" panose="020B0604020202020204" pitchFamily="34" charset="0"/>
                <a:hlinkClick r:id="rId3"/>
              </a:rPr>
              <a:t>React ref</a:t>
            </a:r>
            <a:r>
              <a:rPr lang="en-US" sz="2000" dirty="0">
                <a:latin typeface="Arial" panose="020B0604020202020204" pitchFamily="34" charset="0"/>
                <a:cs typeface="Arial" panose="020B0604020202020204" pitchFamily="34" charset="0"/>
              </a:rPr>
              <a:t> by calling </a:t>
            </a:r>
            <a:r>
              <a:rPr lang="en-US" sz="2000" dirty="0" err="1">
                <a:highlight>
                  <a:srgbClr val="FFFF00"/>
                </a:highlight>
                <a:latin typeface="Arial" panose="020B0604020202020204" pitchFamily="34" charset="0"/>
                <a:cs typeface="Arial" panose="020B0604020202020204" pitchFamily="34" charset="0"/>
              </a:rPr>
              <a:t>React.createRef</a:t>
            </a:r>
            <a:r>
              <a:rPr lang="en-US" sz="2000" dirty="0">
                <a:latin typeface="Arial" panose="020B0604020202020204" pitchFamily="34" charset="0"/>
                <a:cs typeface="Arial" panose="020B0604020202020204" pitchFamily="34" charset="0"/>
              </a:rPr>
              <a:t> and assign it to a </a:t>
            </a:r>
            <a:r>
              <a:rPr lang="en-US" sz="2000" dirty="0">
                <a:highlight>
                  <a:srgbClr val="FFFF00"/>
                </a:highlight>
                <a:latin typeface="Arial" panose="020B0604020202020204" pitchFamily="34" charset="0"/>
                <a:cs typeface="Arial" panose="020B0604020202020204" pitchFamily="34" charset="0"/>
              </a:rPr>
              <a:t>ref</a:t>
            </a:r>
            <a:r>
              <a:rPr lang="en-US" sz="2000" dirty="0">
                <a:latin typeface="Arial" panose="020B0604020202020204" pitchFamily="34" charset="0"/>
                <a:cs typeface="Arial" panose="020B0604020202020204" pitchFamily="34" charset="0"/>
              </a:rPr>
              <a:t> variable.</a:t>
            </a:r>
          </a:p>
          <a:p>
            <a:pPr marL="457200" indent="-457200">
              <a:spcBef>
                <a:spcPts val="600"/>
              </a:spcBef>
              <a:spcAft>
                <a:spcPts val="600"/>
              </a:spcAft>
              <a:buFont typeface="+mj-lt"/>
              <a:buAutoNum type="arabicPeriod"/>
            </a:pPr>
            <a:r>
              <a:rPr lang="en-US" sz="2000" dirty="0">
                <a:latin typeface="Arial" panose="020B0604020202020204" pitchFamily="34" charset="0"/>
                <a:cs typeface="Arial" panose="020B0604020202020204" pitchFamily="34" charset="0"/>
              </a:rPr>
              <a:t>We pass our </a:t>
            </a:r>
            <a:r>
              <a:rPr lang="en-US" sz="2000" dirty="0">
                <a:highlight>
                  <a:srgbClr val="FFFF00"/>
                </a:highlight>
                <a:latin typeface="Arial" panose="020B0604020202020204" pitchFamily="34" charset="0"/>
                <a:cs typeface="Arial" panose="020B0604020202020204" pitchFamily="34" charset="0"/>
              </a:rPr>
              <a:t>ref</a:t>
            </a:r>
            <a:r>
              <a:rPr lang="en-US" sz="2000" dirty="0">
                <a:latin typeface="Arial" panose="020B0604020202020204" pitchFamily="34" charset="0"/>
                <a:cs typeface="Arial" panose="020B0604020202020204" pitchFamily="34" charset="0"/>
              </a:rPr>
              <a:t> down to </a:t>
            </a:r>
            <a:r>
              <a:rPr lang="en-US" sz="2000" dirty="0">
                <a:highlight>
                  <a:srgbClr val="FFFF00"/>
                </a:highlight>
                <a:latin typeface="Arial" panose="020B0604020202020204" pitchFamily="34" charset="0"/>
                <a:cs typeface="Arial" panose="020B0604020202020204" pitchFamily="34" charset="0"/>
              </a:rPr>
              <a:t>&lt;</a:t>
            </a:r>
            <a:r>
              <a:rPr lang="en-US" sz="2000" dirty="0" err="1">
                <a:highlight>
                  <a:srgbClr val="FFFF00"/>
                </a:highlight>
                <a:latin typeface="Arial" panose="020B0604020202020204" pitchFamily="34" charset="0"/>
                <a:cs typeface="Arial" panose="020B0604020202020204" pitchFamily="34" charset="0"/>
              </a:rPr>
              <a:t>FancyButton</a:t>
            </a:r>
            <a:r>
              <a:rPr lang="en-US" sz="2000" dirty="0">
                <a:highlight>
                  <a:srgbClr val="FFFF00"/>
                </a:highlight>
                <a:latin typeface="Arial" panose="020B0604020202020204" pitchFamily="34" charset="0"/>
                <a:cs typeface="Arial" panose="020B0604020202020204" pitchFamily="34" charset="0"/>
              </a:rPr>
              <a:t> ref={ref}&gt;</a:t>
            </a:r>
            <a:r>
              <a:rPr lang="en-US" sz="2000" dirty="0">
                <a:latin typeface="Arial" panose="020B0604020202020204" pitchFamily="34" charset="0"/>
                <a:cs typeface="Arial" panose="020B0604020202020204" pitchFamily="34" charset="0"/>
              </a:rPr>
              <a:t> by specifying it as a JSX attribute.</a:t>
            </a:r>
          </a:p>
          <a:p>
            <a:pPr marL="457200" indent="-457200">
              <a:spcBef>
                <a:spcPts val="600"/>
              </a:spcBef>
              <a:spcAft>
                <a:spcPts val="600"/>
              </a:spcAft>
              <a:buFont typeface="+mj-lt"/>
              <a:buAutoNum type="arabicPeriod"/>
            </a:pPr>
            <a:r>
              <a:rPr lang="en-US" sz="2000" dirty="0">
                <a:latin typeface="Arial" panose="020B0604020202020204" pitchFamily="34" charset="0"/>
                <a:cs typeface="Arial" panose="020B0604020202020204" pitchFamily="34" charset="0"/>
              </a:rPr>
              <a:t>React passes the ref to the </a:t>
            </a:r>
            <a:r>
              <a:rPr lang="en-US" sz="2000" dirty="0">
                <a:highlight>
                  <a:srgbClr val="FFFF00"/>
                </a:highlight>
                <a:latin typeface="Arial" panose="020B0604020202020204" pitchFamily="34" charset="0"/>
                <a:cs typeface="Arial" panose="020B0604020202020204" pitchFamily="34" charset="0"/>
              </a:rPr>
              <a:t>(props, ref) =&gt; ...</a:t>
            </a:r>
            <a:r>
              <a:rPr lang="en-US" sz="2000" dirty="0">
                <a:latin typeface="Arial" panose="020B0604020202020204" pitchFamily="34" charset="0"/>
                <a:cs typeface="Arial" panose="020B0604020202020204" pitchFamily="34" charset="0"/>
              </a:rPr>
              <a:t> function inside </a:t>
            </a:r>
            <a:r>
              <a:rPr lang="en-US" sz="2000" dirty="0" err="1">
                <a:highlight>
                  <a:srgbClr val="FFFF00"/>
                </a:highlight>
                <a:latin typeface="Arial" panose="020B0604020202020204" pitchFamily="34" charset="0"/>
                <a:cs typeface="Arial" panose="020B0604020202020204" pitchFamily="34" charset="0"/>
              </a:rPr>
              <a:t>forwardRef</a:t>
            </a:r>
            <a:r>
              <a:rPr lang="en-US" sz="2000" dirty="0">
                <a:latin typeface="Arial" panose="020B0604020202020204" pitchFamily="34" charset="0"/>
                <a:cs typeface="Arial" panose="020B0604020202020204" pitchFamily="34" charset="0"/>
              </a:rPr>
              <a:t> as a second argument.</a:t>
            </a:r>
          </a:p>
          <a:p>
            <a:pPr marL="457200" indent="-457200">
              <a:spcBef>
                <a:spcPts val="600"/>
              </a:spcBef>
              <a:spcAft>
                <a:spcPts val="600"/>
              </a:spcAft>
              <a:buFont typeface="+mj-lt"/>
              <a:buAutoNum type="arabicPeriod"/>
            </a:pPr>
            <a:r>
              <a:rPr lang="en-US" sz="2000" dirty="0">
                <a:latin typeface="Arial" panose="020B0604020202020204" pitchFamily="34" charset="0"/>
                <a:cs typeface="Arial" panose="020B0604020202020204" pitchFamily="34" charset="0"/>
              </a:rPr>
              <a:t>We forward this </a:t>
            </a:r>
            <a:r>
              <a:rPr lang="en-US" sz="2000" dirty="0">
                <a:highlight>
                  <a:srgbClr val="FFFF00"/>
                </a:highlight>
                <a:latin typeface="Arial" panose="020B0604020202020204" pitchFamily="34" charset="0"/>
                <a:cs typeface="Arial" panose="020B0604020202020204" pitchFamily="34" charset="0"/>
              </a:rPr>
              <a:t>ref</a:t>
            </a:r>
            <a:r>
              <a:rPr lang="en-US" sz="2000" dirty="0">
                <a:latin typeface="Arial" panose="020B0604020202020204" pitchFamily="34" charset="0"/>
                <a:cs typeface="Arial" panose="020B0604020202020204" pitchFamily="34" charset="0"/>
              </a:rPr>
              <a:t> argument down to </a:t>
            </a:r>
            <a:r>
              <a:rPr lang="en-US" sz="2000" dirty="0">
                <a:highlight>
                  <a:srgbClr val="FFFF00"/>
                </a:highlight>
                <a:latin typeface="Arial" panose="020B0604020202020204" pitchFamily="34" charset="0"/>
                <a:cs typeface="Arial" panose="020B0604020202020204" pitchFamily="34" charset="0"/>
              </a:rPr>
              <a:t>&lt;button ref={ref}&gt;</a:t>
            </a:r>
            <a:r>
              <a:rPr lang="en-US" sz="2000" dirty="0">
                <a:latin typeface="Arial" panose="020B0604020202020204" pitchFamily="34" charset="0"/>
                <a:cs typeface="Arial" panose="020B0604020202020204" pitchFamily="34" charset="0"/>
              </a:rPr>
              <a:t> by specifying it as a JSX attribute.</a:t>
            </a:r>
          </a:p>
          <a:p>
            <a:pPr marL="457200" indent="-457200">
              <a:spcBef>
                <a:spcPts val="600"/>
              </a:spcBef>
              <a:spcAft>
                <a:spcPts val="600"/>
              </a:spcAft>
              <a:buFont typeface="+mj-lt"/>
              <a:buAutoNum type="arabicPeriod"/>
            </a:pPr>
            <a:r>
              <a:rPr lang="en-US" sz="2000" dirty="0">
                <a:latin typeface="Arial" panose="020B0604020202020204" pitchFamily="34" charset="0"/>
                <a:cs typeface="Arial" panose="020B0604020202020204" pitchFamily="34" charset="0"/>
              </a:rPr>
              <a:t>When the ref is attached, </a:t>
            </a:r>
            <a:r>
              <a:rPr lang="en-US" sz="2000" dirty="0" err="1">
                <a:highlight>
                  <a:srgbClr val="FFFF00"/>
                </a:highlight>
                <a:latin typeface="Arial" panose="020B0604020202020204" pitchFamily="34" charset="0"/>
                <a:cs typeface="Arial" panose="020B0604020202020204" pitchFamily="34" charset="0"/>
              </a:rPr>
              <a:t>ref.current</a:t>
            </a:r>
            <a:r>
              <a:rPr lang="en-US" sz="2000" dirty="0">
                <a:latin typeface="Arial" panose="020B0604020202020204" pitchFamily="34" charset="0"/>
                <a:cs typeface="Arial" panose="020B0604020202020204" pitchFamily="34" charset="0"/>
              </a:rPr>
              <a:t> will point to the </a:t>
            </a:r>
            <a:r>
              <a:rPr lang="en-US" sz="2000" dirty="0">
                <a:highlight>
                  <a:srgbClr val="FFFF00"/>
                </a:highlight>
                <a:latin typeface="Arial" panose="020B0604020202020204" pitchFamily="34" charset="0"/>
                <a:cs typeface="Arial" panose="020B0604020202020204" pitchFamily="34" charset="0"/>
              </a:rPr>
              <a:t>&lt;button&gt;</a:t>
            </a:r>
            <a:r>
              <a:rPr lang="en-US" sz="2000" dirty="0">
                <a:latin typeface="Arial" panose="020B0604020202020204" pitchFamily="34" charset="0"/>
                <a:cs typeface="Arial" panose="020B0604020202020204" pitchFamily="34" charset="0"/>
              </a:rPr>
              <a:t> DOM node.</a:t>
            </a:r>
          </a:p>
        </p:txBody>
      </p:sp>
    </p:spTree>
    <p:extLst>
      <p:ext uri="{BB962C8B-B14F-4D97-AF65-F5344CB8AC3E}">
        <p14:creationId xmlns:p14="http://schemas.microsoft.com/office/powerpoint/2010/main" val="33698117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2E430-552B-E54E-BA40-0AC39637C520}"/>
              </a:ext>
            </a:extLst>
          </p:cNvPr>
          <p:cNvSpPr>
            <a:spLocks noGrp="1"/>
          </p:cNvSpPr>
          <p:nvPr>
            <p:ph type="title"/>
          </p:nvPr>
        </p:nvSpPr>
        <p:spPr/>
        <p:txBody>
          <a:bodyPr/>
          <a:lstStyle/>
          <a:p>
            <a:r>
              <a:rPr lang="en-US" dirty="0"/>
              <a:t>Note for component library maintainers</a:t>
            </a:r>
            <a:endParaRPr lang="en-VN" dirty="0"/>
          </a:p>
        </p:txBody>
      </p:sp>
      <p:sp>
        <p:nvSpPr>
          <p:cNvPr id="3" name="Slide Number Placeholder 2">
            <a:extLst>
              <a:ext uri="{FF2B5EF4-FFF2-40B4-BE49-F238E27FC236}">
                <a16:creationId xmlns:a16="http://schemas.microsoft.com/office/drawing/2014/main" id="{ED21A3EB-B56B-A745-9B89-0197ADDDC2D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
        <p:nvSpPr>
          <p:cNvPr id="4" name="Rectangle 3">
            <a:extLst>
              <a:ext uri="{FF2B5EF4-FFF2-40B4-BE49-F238E27FC236}">
                <a16:creationId xmlns:a16="http://schemas.microsoft.com/office/drawing/2014/main" id="{BBC23219-A6B4-AC46-B283-8DDA55B537A9}"/>
              </a:ext>
            </a:extLst>
          </p:cNvPr>
          <p:cNvSpPr/>
          <p:nvPr/>
        </p:nvSpPr>
        <p:spPr>
          <a:xfrm>
            <a:off x="942975" y="2521059"/>
            <a:ext cx="10515600" cy="2862322"/>
          </a:xfrm>
          <a:prstGeom prst="rect">
            <a:avLst/>
          </a:prstGeom>
        </p:spPr>
        <p:txBody>
          <a:bodyPr wrap="square">
            <a:spAutoFit/>
          </a:bodyPr>
          <a:lstStyle/>
          <a:p>
            <a:pPr indent="205200">
              <a:spcBef>
                <a:spcPts val="600"/>
              </a:spcBef>
              <a:spcAft>
                <a:spcPts val="600"/>
              </a:spcAft>
            </a:pPr>
            <a:r>
              <a:rPr lang="en-US" sz="2000" b="1" dirty="0">
                <a:latin typeface="Arial" panose="020B0604020202020204" pitchFamily="34" charset="0"/>
                <a:cs typeface="Arial" panose="020B0604020202020204" pitchFamily="34" charset="0"/>
              </a:rPr>
              <a:t>When you start using </a:t>
            </a:r>
            <a:r>
              <a:rPr lang="en-US" sz="2000" b="1" dirty="0" err="1">
                <a:latin typeface="Arial" panose="020B0604020202020204" pitchFamily="34" charset="0"/>
                <a:cs typeface="Arial" panose="020B0604020202020204" pitchFamily="34" charset="0"/>
              </a:rPr>
              <a:t>forwardRef</a:t>
            </a:r>
            <a:r>
              <a:rPr lang="en-US" sz="2000" b="1" dirty="0">
                <a:latin typeface="Arial" panose="020B0604020202020204" pitchFamily="34" charset="0"/>
                <a:cs typeface="Arial" panose="020B0604020202020204" pitchFamily="34" charset="0"/>
              </a:rPr>
              <a:t> in a component library, you should treat it as a breaking change and release a new major version of your library</a:t>
            </a:r>
            <a:r>
              <a:rPr lang="en-US" sz="2000" dirty="0">
                <a:latin typeface="Arial" panose="020B0604020202020204" pitchFamily="34" charset="0"/>
                <a:cs typeface="Arial" panose="020B0604020202020204" pitchFamily="34" charset="0"/>
              </a:rPr>
              <a:t>.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This is because your library likely has an observably different behavior (such as what refs get assigned to, and what types are exported), and this can break apps and other libraries that depend on the old behavior.</a:t>
            </a:r>
          </a:p>
          <a:p>
            <a:pPr indent="205200">
              <a:spcBef>
                <a:spcPts val="600"/>
              </a:spcBef>
              <a:spcAft>
                <a:spcPts val="600"/>
              </a:spcAft>
            </a:pPr>
            <a:r>
              <a:rPr lang="en-US" sz="2000" dirty="0">
                <a:latin typeface="Arial" panose="020B0604020202020204" pitchFamily="34" charset="0"/>
                <a:cs typeface="Arial" panose="020B0604020202020204" pitchFamily="34" charset="0"/>
              </a:rPr>
              <a:t>Conditionally applying </a:t>
            </a:r>
            <a:r>
              <a:rPr lang="en-US" sz="2000" dirty="0" err="1">
                <a:highlight>
                  <a:srgbClr val="FFFF00"/>
                </a:highlight>
                <a:latin typeface="Arial" panose="020B0604020202020204" pitchFamily="34" charset="0"/>
                <a:cs typeface="Arial" panose="020B0604020202020204" pitchFamily="34" charset="0"/>
              </a:rPr>
              <a:t>React.forwardRef</a:t>
            </a:r>
            <a:r>
              <a:rPr lang="en-US" sz="2000" dirty="0">
                <a:latin typeface="Arial" panose="020B0604020202020204" pitchFamily="34" charset="0"/>
                <a:cs typeface="Arial" panose="020B0604020202020204" pitchFamily="34" charset="0"/>
              </a:rPr>
              <a:t> when it exists is also not recommended for the same reasons: it changes how your library behaves and can break your users’ apps when they upgrade React itself.</a:t>
            </a:r>
          </a:p>
        </p:txBody>
      </p:sp>
    </p:spTree>
    <p:extLst>
      <p:ext uri="{BB962C8B-B14F-4D97-AF65-F5344CB8AC3E}">
        <p14:creationId xmlns:p14="http://schemas.microsoft.com/office/powerpoint/2010/main" val="12756110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03439-250D-E243-94A7-C9FECCE15B6D}"/>
              </a:ext>
            </a:extLst>
          </p:cNvPr>
          <p:cNvSpPr>
            <a:spLocks noGrp="1"/>
          </p:cNvSpPr>
          <p:nvPr>
            <p:ph type="title"/>
          </p:nvPr>
        </p:nvSpPr>
        <p:spPr/>
        <p:txBody>
          <a:bodyPr/>
          <a:lstStyle/>
          <a:p>
            <a:r>
              <a:rPr lang="en-US" dirty="0"/>
              <a:t>Forwarding refs in higher-order components</a:t>
            </a:r>
            <a:endParaRPr lang="en-VN" dirty="0"/>
          </a:p>
        </p:txBody>
      </p:sp>
      <p:sp>
        <p:nvSpPr>
          <p:cNvPr id="3" name="Slide Number Placeholder 2">
            <a:extLst>
              <a:ext uri="{FF2B5EF4-FFF2-40B4-BE49-F238E27FC236}">
                <a16:creationId xmlns:a16="http://schemas.microsoft.com/office/drawing/2014/main" id="{561C130C-9A6C-464A-B23E-ADC68760924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sp>
        <p:nvSpPr>
          <p:cNvPr id="4" name="Rectangle 3">
            <a:extLst>
              <a:ext uri="{FF2B5EF4-FFF2-40B4-BE49-F238E27FC236}">
                <a16:creationId xmlns:a16="http://schemas.microsoft.com/office/drawing/2014/main" id="{00025036-06E6-084D-A49E-B523999EAB7F}"/>
              </a:ext>
            </a:extLst>
          </p:cNvPr>
          <p:cNvSpPr/>
          <p:nvPr/>
        </p:nvSpPr>
        <p:spPr>
          <a:xfrm>
            <a:off x="838200" y="1701321"/>
            <a:ext cx="10515599" cy="707886"/>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This technique can also be particularly useful with </a:t>
            </a:r>
            <a:r>
              <a:rPr lang="en-US" sz="2000" dirty="0">
                <a:latin typeface="Arial" panose="020B0604020202020204" pitchFamily="34" charset="0"/>
                <a:cs typeface="Arial" panose="020B0604020202020204" pitchFamily="34" charset="0"/>
                <a:hlinkClick r:id="rId2"/>
              </a:rPr>
              <a:t>higher-order components</a:t>
            </a:r>
            <a:r>
              <a:rPr lang="en-US" sz="2000" dirty="0">
                <a:latin typeface="Arial" panose="020B0604020202020204" pitchFamily="34" charset="0"/>
                <a:cs typeface="Arial" panose="020B0604020202020204" pitchFamily="34" charset="0"/>
              </a:rPr>
              <a:t> (also known as HOCs). Let’s start with an example HOC that logs component props to the console:</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7BA5D52D-E67E-814C-B8FB-3933C1DDDD93}"/>
              </a:ext>
            </a:extLst>
          </p:cNvPr>
          <p:cNvSpPr/>
          <p:nvPr/>
        </p:nvSpPr>
        <p:spPr>
          <a:xfrm>
            <a:off x="2190750" y="2639875"/>
            <a:ext cx="6096000" cy="3970318"/>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logProps</a:t>
            </a:r>
            <a:r>
              <a:rPr lang="en-US" sz="1800" dirty="0">
                <a:solidFill>
                  <a:srgbClr val="5C6773"/>
                </a:solidFill>
                <a:latin typeface="var(--font-monospace)"/>
              </a:rPr>
              <a:t>(</a:t>
            </a:r>
            <a:r>
              <a:rPr lang="en-US" sz="1800" dirty="0" err="1">
                <a:solidFill>
                  <a:srgbClr val="41A6D9"/>
                </a:solidFill>
                <a:latin typeface="var(--font-monospace)"/>
              </a:rPr>
              <a:t>WrappedComponent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LogProps</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componentDidUpdate</a:t>
            </a:r>
            <a:r>
              <a:rPr lang="en-US" sz="1800" dirty="0">
                <a:solidFill>
                  <a:srgbClr val="5C6773"/>
                </a:solidFill>
                <a:latin typeface="var(--font-monospace)"/>
              </a:rPr>
              <a:t>(</a:t>
            </a:r>
            <a:r>
              <a:rPr lang="en-US" sz="1800" dirty="0" err="1">
                <a:solidFill>
                  <a:srgbClr val="5C6773"/>
                </a:solidFill>
                <a:latin typeface="var(--font-monospace)"/>
              </a:rPr>
              <a:t>prevProps</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console.log</a:t>
            </a:r>
            <a:r>
              <a:rPr lang="en-US" sz="1800" dirty="0">
                <a:solidFill>
                  <a:srgbClr val="5C6773"/>
                </a:solidFill>
                <a:latin typeface="var(--font-monospace)"/>
              </a:rPr>
              <a:t>(</a:t>
            </a:r>
            <a:r>
              <a:rPr lang="en-US" sz="1800" dirty="0">
                <a:solidFill>
                  <a:srgbClr val="86B300"/>
                </a:solidFill>
                <a:latin typeface="var(--font-monospace)"/>
              </a:rPr>
              <a:t>'old props:'</a:t>
            </a:r>
            <a:r>
              <a:rPr lang="en-US" sz="1800" dirty="0">
                <a:solidFill>
                  <a:srgbClr val="5C6773"/>
                </a:solidFill>
                <a:latin typeface="var(--font-monospace)"/>
              </a:rPr>
              <a:t>, </a:t>
            </a:r>
            <a:r>
              <a:rPr lang="en-US" sz="1800" dirty="0" err="1">
                <a:solidFill>
                  <a:srgbClr val="5C6773"/>
                </a:solidFill>
                <a:latin typeface="var(--font-monospace)"/>
              </a:rPr>
              <a:t>prevProps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console.log</a:t>
            </a:r>
            <a:r>
              <a:rPr lang="en-US" sz="1800" dirty="0">
                <a:solidFill>
                  <a:srgbClr val="5C6773"/>
                </a:solidFill>
                <a:latin typeface="var(--font-monospace)"/>
              </a:rPr>
              <a:t>(</a:t>
            </a:r>
            <a:r>
              <a:rPr lang="en-US" sz="1800" dirty="0">
                <a:solidFill>
                  <a:srgbClr val="86B300"/>
                </a:solidFill>
                <a:latin typeface="var(--font-monospace)"/>
              </a:rPr>
              <a:t>'new props:'</a:t>
            </a:r>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a:t>
            </a:r>
            <a:r>
              <a:rPr lang="en-US" sz="1800" dirty="0" err="1">
                <a:solidFill>
                  <a:srgbClr val="41A6D9"/>
                </a:solidFill>
                <a:latin typeface="var(--font-monospace)"/>
              </a:rPr>
              <a:t>WrappedComponent</a:t>
            </a:r>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a:t>
            </a:r>
            <a:r>
              <a:rPr lang="en-US" sz="1800" dirty="0">
                <a:solidFill>
                  <a:srgbClr val="5C6773"/>
                </a:solidFill>
                <a:latin typeface="var(--font-monospace)"/>
              </a:rPr>
              <a:t>} /&gt;;</a:t>
            </a: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41A6D9"/>
                </a:solidFill>
                <a:latin typeface="var(--font-monospace)"/>
              </a:rPr>
              <a:t>LogProps</a:t>
            </a:r>
            <a:r>
              <a:rPr lang="en-US" sz="1800" dirty="0">
                <a:solidFill>
                  <a:srgbClr val="5C6773"/>
                </a:solidFill>
                <a:latin typeface="var(--font-monospace)"/>
              </a:rPr>
              <a:t>;</a:t>
            </a:r>
          </a:p>
          <a:p>
            <a:r>
              <a:rPr lang="en-US" sz="1800" dirty="0">
                <a:solidFill>
                  <a:srgbClr val="5C6773"/>
                </a:solidFill>
                <a:latin typeface="var(--font-monospace)"/>
              </a:rPr>
              <a:t>}</a:t>
            </a:r>
          </a:p>
        </p:txBody>
      </p:sp>
    </p:spTree>
    <p:extLst>
      <p:ext uri="{BB962C8B-B14F-4D97-AF65-F5344CB8AC3E}">
        <p14:creationId xmlns:p14="http://schemas.microsoft.com/office/powerpoint/2010/main" val="35214345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BD68793-F15B-2546-A5ED-11525D06C54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sp>
        <p:nvSpPr>
          <p:cNvPr id="4" name="Rectangle 3">
            <a:extLst>
              <a:ext uri="{FF2B5EF4-FFF2-40B4-BE49-F238E27FC236}">
                <a16:creationId xmlns:a16="http://schemas.microsoft.com/office/drawing/2014/main" id="{2A6C5892-B544-3C41-925D-AD9D92F785A8}"/>
              </a:ext>
            </a:extLst>
          </p:cNvPr>
          <p:cNvSpPr/>
          <p:nvPr/>
        </p:nvSpPr>
        <p:spPr>
          <a:xfrm>
            <a:off x="771525" y="1030843"/>
            <a:ext cx="10944225" cy="1015663"/>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The “</a:t>
            </a:r>
            <a:r>
              <a:rPr lang="en-US" sz="2000" dirty="0" err="1">
                <a:latin typeface="Arial" panose="020B0604020202020204" pitchFamily="34" charset="0"/>
                <a:cs typeface="Arial" panose="020B0604020202020204" pitchFamily="34" charset="0"/>
              </a:rPr>
              <a:t>logProps</a:t>
            </a:r>
            <a:r>
              <a:rPr lang="en-US" sz="2000" dirty="0">
                <a:latin typeface="Arial" panose="020B0604020202020204" pitchFamily="34" charset="0"/>
                <a:cs typeface="Arial" panose="020B0604020202020204" pitchFamily="34" charset="0"/>
              </a:rPr>
              <a:t>” HOC passes all </a:t>
            </a:r>
            <a:r>
              <a:rPr lang="en-US" sz="2000" dirty="0">
                <a:highlight>
                  <a:srgbClr val="FFFF00"/>
                </a:highlight>
                <a:latin typeface="Arial" panose="020B0604020202020204" pitchFamily="34" charset="0"/>
                <a:cs typeface="Arial" panose="020B0604020202020204" pitchFamily="34" charset="0"/>
              </a:rPr>
              <a:t>props</a:t>
            </a:r>
            <a:r>
              <a:rPr lang="en-US" sz="2000" dirty="0">
                <a:latin typeface="Arial" panose="020B0604020202020204" pitchFamily="34" charset="0"/>
                <a:cs typeface="Arial" panose="020B0604020202020204" pitchFamily="34" charset="0"/>
              </a:rPr>
              <a:t> through to the component it wraps, so the rendered output will be the same. For example, we can use this HOC to log all props that get passed to our “fancy button” component:</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440C160A-03E0-F646-AF06-C968867EAEF6}"/>
              </a:ext>
            </a:extLst>
          </p:cNvPr>
          <p:cNvSpPr/>
          <p:nvPr/>
        </p:nvSpPr>
        <p:spPr>
          <a:xfrm>
            <a:off x="2176463" y="2197893"/>
            <a:ext cx="6096000" cy="3139321"/>
          </a:xfrm>
          <a:prstGeom prst="rect">
            <a:avLst/>
          </a:prstGeom>
          <a:solidFill>
            <a:schemeClr val="bg1">
              <a:lumMod val="95000"/>
            </a:schemeClr>
          </a:solidFill>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FancyButton</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focus() {</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r>
              <a:rPr lang="en-US" sz="1800" dirty="0">
                <a:solidFill>
                  <a:srgbClr val="5C6773"/>
                </a:solidFill>
                <a:latin typeface="var(--font-monospace)"/>
              </a:rPr>
              <a:t>}</a:t>
            </a:r>
          </a:p>
          <a:p>
            <a:br>
              <a:rPr lang="en-US" sz="1800" dirty="0">
                <a:solidFill>
                  <a:srgbClr val="5C6773"/>
                </a:solidFill>
                <a:latin typeface="var(--font-monospace)"/>
              </a:rPr>
            </a:br>
            <a:r>
              <a:rPr lang="en-US" sz="1800" i="1" dirty="0">
                <a:solidFill>
                  <a:srgbClr val="ABB0B6"/>
                </a:solidFill>
                <a:latin typeface="var(--font-monospace)"/>
              </a:rPr>
              <a:t>// Rather than exporting </a:t>
            </a:r>
            <a:r>
              <a:rPr lang="en-US" sz="1800" i="1" dirty="0" err="1">
                <a:solidFill>
                  <a:srgbClr val="ABB0B6"/>
                </a:solidFill>
                <a:latin typeface="var(--font-monospace)"/>
              </a:rPr>
              <a:t>FancyButton</a:t>
            </a:r>
            <a:r>
              <a:rPr lang="en-US" sz="1800" i="1" dirty="0">
                <a:solidFill>
                  <a:srgbClr val="ABB0B6"/>
                </a:solidFill>
                <a:latin typeface="var(--font-monospace)"/>
              </a:rPr>
              <a:t>, we export </a:t>
            </a:r>
            <a:r>
              <a:rPr lang="en-US" sz="1800" i="1" dirty="0" err="1">
                <a:solidFill>
                  <a:srgbClr val="ABB0B6"/>
                </a:solidFill>
                <a:latin typeface="var(--font-monospace)"/>
              </a:rPr>
              <a:t>LogProps</a:t>
            </a:r>
            <a:r>
              <a:rPr lang="en-US" sz="1800" i="1" dirty="0">
                <a:solidFill>
                  <a:srgbClr val="ABB0B6"/>
                </a:solidFill>
                <a:latin typeface="var(--font-monospace)"/>
              </a:rPr>
              <a:t>.</a:t>
            </a:r>
            <a:endParaRPr lang="en-US" sz="1800" dirty="0">
              <a:solidFill>
                <a:srgbClr val="5C6773"/>
              </a:solidFill>
              <a:latin typeface="var(--font-monospace)"/>
            </a:endParaRPr>
          </a:p>
          <a:p>
            <a:r>
              <a:rPr lang="en-US" sz="1800" i="1" dirty="0">
                <a:solidFill>
                  <a:srgbClr val="ABB0B6"/>
                </a:solidFill>
                <a:latin typeface="var(--font-monospace)"/>
              </a:rPr>
              <a:t>// It will render a </a:t>
            </a:r>
            <a:r>
              <a:rPr lang="en-US" sz="1800" i="1" dirty="0" err="1">
                <a:solidFill>
                  <a:srgbClr val="ABB0B6"/>
                </a:solidFill>
                <a:latin typeface="var(--font-monospace)"/>
              </a:rPr>
              <a:t>FancyButton</a:t>
            </a:r>
            <a:r>
              <a:rPr lang="en-US" sz="1800" i="1" dirty="0">
                <a:solidFill>
                  <a:srgbClr val="ABB0B6"/>
                </a:solidFill>
                <a:latin typeface="var(--font-monospace)"/>
              </a:rPr>
              <a:t> though.</a:t>
            </a:r>
            <a:endParaRPr lang="en-US" sz="1800" dirty="0">
              <a:solidFill>
                <a:srgbClr val="5C6773"/>
              </a:solidFill>
              <a:latin typeface="var(--font-monospace)"/>
            </a:endParaRPr>
          </a:p>
          <a:p>
            <a:r>
              <a:rPr lang="en-US" sz="1800" dirty="0">
                <a:solidFill>
                  <a:srgbClr val="F2590C"/>
                </a:solidFill>
                <a:latin typeface="var(--font-monospace)"/>
              </a:rPr>
              <a:t>export</a:t>
            </a:r>
            <a:r>
              <a:rPr lang="en-US" sz="1800" dirty="0">
                <a:solidFill>
                  <a:srgbClr val="5C6773"/>
                </a:solidFill>
                <a:latin typeface="var(--font-monospace)"/>
              </a:rPr>
              <a:t> </a:t>
            </a:r>
            <a:r>
              <a:rPr lang="en-US" sz="1800" dirty="0">
                <a:solidFill>
                  <a:srgbClr val="F2590C"/>
                </a:solidFill>
                <a:latin typeface="var(--font-monospace)"/>
              </a:rPr>
              <a:t>default</a:t>
            </a:r>
            <a:r>
              <a:rPr lang="en-US" sz="1800" dirty="0">
                <a:solidFill>
                  <a:srgbClr val="5C6773"/>
                </a:solidFill>
                <a:latin typeface="var(--font-monospace)"/>
              </a:rPr>
              <a:t> </a:t>
            </a:r>
            <a:r>
              <a:rPr lang="en-US" sz="1800" dirty="0" err="1">
                <a:solidFill>
                  <a:srgbClr val="5C6773"/>
                </a:solidFill>
                <a:latin typeface="var(--font-monospace)"/>
              </a:rPr>
              <a:t>logProps</a:t>
            </a:r>
            <a:r>
              <a:rPr lang="en-US" sz="1800" dirty="0">
                <a:solidFill>
                  <a:srgbClr val="5C6773"/>
                </a:solidFill>
                <a:latin typeface="var(--font-monospace)"/>
              </a:rPr>
              <a:t>(</a:t>
            </a:r>
            <a:r>
              <a:rPr lang="en-US" sz="1800" dirty="0" err="1">
                <a:solidFill>
                  <a:srgbClr val="41A6D9"/>
                </a:solidFill>
                <a:latin typeface="var(--font-monospace)"/>
              </a:rPr>
              <a:t>FancyButton</a:t>
            </a:r>
            <a:r>
              <a:rPr lang="en-US" sz="1800" dirty="0">
                <a:solidFill>
                  <a:srgbClr val="5C6773"/>
                </a:solidFill>
                <a:latin typeface="var(--font-monospace)"/>
              </a:rPr>
              <a:t>);</a:t>
            </a:r>
          </a:p>
        </p:txBody>
      </p:sp>
      <p:sp>
        <p:nvSpPr>
          <p:cNvPr id="6" name="Rectangle 5">
            <a:extLst>
              <a:ext uri="{FF2B5EF4-FFF2-40B4-BE49-F238E27FC236}">
                <a16:creationId xmlns:a16="http://schemas.microsoft.com/office/drawing/2014/main" id="{E0B83427-451C-3F4A-8145-6B10791F4501}"/>
              </a:ext>
            </a:extLst>
          </p:cNvPr>
          <p:cNvSpPr/>
          <p:nvPr/>
        </p:nvSpPr>
        <p:spPr>
          <a:xfrm>
            <a:off x="771525" y="5568910"/>
            <a:ext cx="10944225" cy="1015663"/>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There is one caveat to the above example: refs will not get passed through. That’s because ref is not a prop. Like key, it’s handled differently by React. If you add a ref to a HOC, the ref will refer to the outermost container component, not the wrapped component.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686661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134EF49-03E9-5044-81BF-4DFAD3CC062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27</a:t>
            </a:fld>
            <a:endParaRPr lang="ja-JP" altLang="en-US"/>
          </a:p>
        </p:txBody>
      </p:sp>
      <p:sp>
        <p:nvSpPr>
          <p:cNvPr id="3" name="Rectangle 2">
            <a:extLst>
              <a:ext uri="{FF2B5EF4-FFF2-40B4-BE49-F238E27FC236}">
                <a16:creationId xmlns:a16="http://schemas.microsoft.com/office/drawing/2014/main" id="{F0A2D5CD-B821-D747-B51F-3ADA89A8A8F7}"/>
              </a:ext>
            </a:extLst>
          </p:cNvPr>
          <p:cNvSpPr/>
          <p:nvPr/>
        </p:nvSpPr>
        <p:spPr>
          <a:xfrm>
            <a:off x="790574" y="1124277"/>
            <a:ext cx="10563225" cy="707886"/>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This means that refs intended for our </a:t>
            </a:r>
            <a:r>
              <a:rPr lang="en-US" sz="2000" dirty="0" err="1">
                <a:highlight>
                  <a:srgbClr val="FFFF00"/>
                </a:highlight>
                <a:latin typeface="Arial" panose="020B0604020202020204" pitchFamily="34" charset="0"/>
                <a:cs typeface="Arial" panose="020B0604020202020204" pitchFamily="34" charset="0"/>
              </a:rPr>
              <a:t>FancyButton</a:t>
            </a:r>
            <a:r>
              <a:rPr lang="en-US" sz="2000" dirty="0">
                <a:latin typeface="Arial" panose="020B0604020202020204" pitchFamily="34" charset="0"/>
                <a:cs typeface="Arial" panose="020B0604020202020204" pitchFamily="34" charset="0"/>
              </a:rPr>
              <a:t> component will actually be attached to the </a:t>
            </a:r>
            <a:r>
              <a:rPr lang="en-US" sz="2000" dirty="0" err="1">
                <a:latin typeface="Arial" panose="020B0604020202020204" pitchFamily="34" charset="0"/>
                <a:cs typeface="Arial" panose="020B0604020202020204" pitchFamily="34" charset="0"/>
              </a:rPr>
              <a:t>LogProps</a:t>
            </a:r>
            <a:r>
              <a:rPr lang="en-US" sz="2000" dirty="0">
                <a:latin typeface="Arial" panose="020B0604020202020204" pitchFamily="34" charset="0"/>
                <a:cs typeface="Arial" panose="020B0604020202020204" pitchFamily="34" charset="0"/>
              </a:rPr>
              <a:t> component:</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5BAE65DA-7363-5049-B00C-D67A291B1EA0}"/>
              </a:ext>
            </a:extLst>
          </p:cNvPr>
          <p:cNvSpPr/>
          <p:nvPr/>
        </p:nvSpPr>
        <p:spPr>
          <a:xfrm>
            <a:off x="1819274" y="2109033"/>
            <a:ext cx="7553326" cy="3693319"/>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import</a:t>
            </a:r>
            <a:r>
              <a:rPr lang="en-US" sz="1800" dirty="0">
                <a:solidFill>
                  <a:srgbClr val="5C6773"/>
                </a:solidFill>
                <a:latin typeface="var(--font-monospace)"/>
              </a:rPr>
              <a:t> </a:t>
            </a:r>
            <a:r>
              <a:rPr lang="en-US" sz="1800" dirty="0" err="1">
                <a:solidFill>
                  <a:srgbClr val="41A6D9"/>
                </a:solidFill>
                <a:latin typeface="var(--font-monospace)"/>
              </a:rPr>
              <a:t>FancyButton</a:t>
            </a:r>
            <a:r>
              <a:rPr lang="en-US" sz="1800" dirty="0">
                <a:solidFill>
                  <a:srgbClr val="5C6773"/>
                </a:solidFill>
                <a:latin typeface="var(--font-monospace)"/>
              </a:rPr>
              <a:t> </a:t>
            </a:r>
            <a:r>
              <a:rPr lang="en-US" sz="1800" dirty="0">
                <a:solidFill>
                  <a:srgbClr val="F2590C"/>
                </a:solidFill>
                <a:latin typeface="var(--font-monospace)"/>
              </a:rPr>
              <a:t>from</a:t>
            </a:r>
            <a:r>
              <a:rPr lang="en-US" sz="1800" dirty="0">
                <a:solidFill>
                  <a:srgbClr val="5C6773"/>
                </a:solidFill>
                <a:latin typeface="var(--font-monospace)"/>
              </a:rPr>
              <a:t> </a:t>
            </a:r>
            <a:r>
              <a:rPr lang="en-US" sz="1800" dirty="0">
                <a:solidFill>
                  <a:srgbClr val="86B300"/>
                </a:solidFill>
                <a:latin typeface="var(--font-monospace)"/>
              </a:rPr>
              <a:t>'./</a:t>
            </a:r>
            <a:r>
              <a:rPr lang="en-US" sz="1800" dirty="0" err="1">
                <a:solidFill>
                  <a:srgbClr val="86B300"/>
                </a:solidFill>
                <a:latin typeface="var(--font-monospace)"/>
              </a:rPr>
              <a:t>FancyButton</a:t>
            </a:r>
            <a:r>
              <a:rPr lang="en-US" sz="1800" dirty="0">
                <a:solidFill>
                  <a:srgbClr val="86B300"/>
                </a:solidFill>
                <a:latin typeface="var(--font-monospace)"/>
              </a:rPr>
              <a:t>'</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const</a:t>
            </a:r>
            <a:r>
              <a:rPr lang="en-US" sz="1800" dirty="0">
                <a:solidFill>
                  <a:srgbClr val="5C6773"/>
                </a:solidFill>
                <a:latin typeface="var(--font-monospace)"/>
              </a:rPr>
              <a:t> ref = </a:t>
            </a:r>
            <a:r>
              <a:rPr lang="en-US" sz="1800" dirty="0" err="1">
                <a:solidFill>
                  <a:srgbClr val="41A6D9"/>
                </a:solidFill>
                <a:latin typeface="var(--font-monospace)"/>
              </a:rPr>
              <a:t>React</a:t>
            </a:r>
            <a:r>
              <a:rPr lang="en-US" sz="1800" dirty="0" err="1">
                <a:solidFill>
                  <a:srgbClr val="5C6773"/>
                </a:solidFill>
                <a:latin typeface="var(--font-monospace)"/>
              </a:rPr>
              <a:t>.createRef</a:t>
            </a:r>
            <a:r>
              <a:rPr lang="en-US" sz="1800" dirty="0">
                <a:solidFill>
                  <a:srgbClr val="5C6773"/>
                </a:solidFill>
                <a:latin typeface="var(--font-monospace)"/>
              </a:rPr>
              <a:t>();</a:t>
            </a:r>
          </a:p>
          <a:p>
            <a:br>
              <a:rPr lang="en-US" sz="1800" dirty="0">
                <a:solidFill>
                  <a:srgbClr val="5C6773"/>
                </a:solidFill>
                <a:latin typeface="var(--font-monospace)"/>
              </a:rPr>
            </a:br>
            <a:r>
              <a:rPr lang="en-US" sz="1800" i="1" dirty="0">
                <a:solidFill>
                  <a:srgbClr val="ABB0B6"/>
                </a:solidFill>
                <a:latin typeface="var(--font-monospace)"/>
              </a:rPr>
              <a:t>// The </a:t>
            </a:r>
            <a:r>
              <a:rPr lang="en-US" sz="1800" i="1" dirty="0" err="1">
                <a:solidFill>
                  <a:srgbClr val="ABB0B6"/>
                </a:solidFill>
                <a:latin typeface="var(--font-monospace)"/>
              </a:rPr>
              <a:t>FancyButton</a:t>
            </a:r>
            <a:r>
              <a:rPr lang="en-US" sz="1800" i="1" dirty="0">
                <a:solidFill>
                  <a:srgbClr val="ABB0B6"/>
                </a:solidFill>
                <a:latin typeface="var(--font-monospace)"/>
              </a:rPr>
              <a:t> component we imported is the </a:t>
            </a:r>
            <a:r>
              <a:rPr lang="en-US" sz="1800" i="1" dirty="0" err="1">
                <a:solidFill>
                  <a:srgbClr val="ABB0B6"/>
                </a:solidFill>
                <a:latin typeface="var(--font-monospace)"/>
              </a:rPr>
              <a:t>LogProps</a:t>
            </a:r>
            <a:r>
              <a:rPr lang="en-US" sz="1800" i="1" dirty="0">
                <a:solidFill>
                  <a:srgbClr val="ABB0B6"/>
                </a:solidFill>
                <a:latin typeface="var(--font-monospace)"/>
              </a:rPr>
              <a:t> HOC.</a:t>
            </a:r>
            <a:endParaRPr lang="en-US" sz="1800" dirty="0">
              <a:solidFill>
                <a:srgbClr val="5C6773"/>
              </a:solidFill>
              <a:latin typeface="var(--font-monospace)"/>
            </a:endParaRPr>
          </a:p>
          <a:p>
            <a:r>
              <a:rPr lang="en-US" sz="1800" i="1" dirty="0">
                <a:solidFill>
                  <a:srgbClr val="ABB0B6"/>
                </a:solidFill>
                <a:latin typeface="var(--font-monospace)"/>
              </a:rPr>
              <a:t>// Even though the rendered output will be the same,</a:t>
            </a:r>
            <a:endParaRPr lang="en-US" sz="1800" dirty="0">
              <a:solidFill>
                <a:srgbClr val="5C6773"/>
              </a:solidFill>
              <a:latin typeface="var(--font-monospace)"/>
            </a:endParaRPr>
          </a:p>
          <a:p>
            <a:r>
              <a:rPr lang="en-US" sz="1800" i="1" dirty="0">
                <a:solidFill>
                  <a:srgbClr val="ABB0B6"/>
                </a:solidFill>
                <a:latin typeface="var(--font-monospace)"/>
              </a:rPr>
              <a:t>// Our ref will point to </a:t>
            </a:r>
            <a:r>
              <a:rPr lang="en-US" sz="1800" i="1" dirty="0" err="1">
                <a:solidFill>
                  <a:srgbClr val="ABB0B6"/>
                </a:solidFill>
                <a:latin typeface="var(--font-monospace)"/>
              </a:rPr>
              <a:t>LogProps</a:t>
            </a:r>
            <a:r>
              <a:rPr lang="en-US" sz="1800" i="1" dirty="0">
                <a:solidFill>
                  <a:srgbClr val="ABB0B6"/>
                </a:solidFill>
                <a:latin typeface="var(--font-monospace)"/>
              </a:rPr>
              <a:t> instead of the inner </a:t>
            </a:r>
            <a:r>
              <a:rPr lang="en-US" sz="1800" i="1" dirty="0" err="1">
                <a:solidFill>
                  <a:srgbClr val="ABB0B6"/>
                </a:solidFill>
                <a:latin typeface="var(--font-monospace)"/>
              </a:rPr>
              <a:t>FancyButton</a:t>
            </a:r>
            <a:r>
              <a:rPr lang="en-US" sz="1800" i="1" dirty="0">
                <a:solidFill>
                  <a:srgbClr val="ABB0B6"/>
                </a:solidFill>
                <a:latin typeface="var(--font-monospace)"/>
              </a:rPr>
              <a:t> component!</a:t>
            </a:r>
            <a:endParaRPr lang="en-US" sz="1800" dirty="0">
              <a:solidFill>
                <a:srgbClr val="5C6773"/>
              </a:solidFill>
              <a:latin typeface="var(--font-monospace)"/>
            </a:endParaRPr>
          </a:p>
          <a:p>
            <a:r>
              <a:rPr lang="en-US" sz="1800" i="1" dirty="0">
                <a:solidFill>
                  <a:srgbClr val="ABB0B6"/>
                </a:solidFill>
                <a:latin typeface="var(--font-monospace)"/>
              </a:rPr>
              <a:t>// This means we can't call e.g. </a:t>
            </a:r>
            <a:r>
              <a:rPr lang="en-US" sz="1800" i="1" dirty="0" err="1">
                <a:solidFill>
                  <a:srgbClr val="ABB0B6"/>
                </a:solidFill>
                <a:latin typeface="var(--font-monospace)"/>
              </a:rPr>
              <a:t>ref.current.focus</a:t>
            </a:r>
            <a:r>
              <a:rPr lang="en-US" sz="1800" i="1" dirty="0">
                <a:solidFill>
                  <a:srgbClr val="ABB0B6"/>
                </a:solidFill>
                <a:latin typeface="var(--font-monospace)"/>
              </a:rPr>
              <a:t>()</a:t>
            </a:r>
            <a:endParaRPr lang="en-US" sz="1800" dirty="0">
              <a:solidFill>
                <a:srgbClr val="5C6773"/>
              </a:solidFill>
              <a:latin typeface="var(--font-monospace)"/>
            </a:endParaRPr>
          </a:p>
          <a:p>
            <a:r>
              <a:rPr lang="en-US" sz="1800" dirty="0">
                <a:solidFill>
                  <a:srgbClr val="5C6773"/>
                </a:solidFill>
                <a:latin typeface="var(--font-monospace)"/>
              </a:rPr>
              <a:t>&lt;</a:t>
            </a:r>
            <a:r>
              <a:rPr lang="en-US" sz="1800" dirty="0" err="1">
                <a:solidFill>
                  <a:srgbClr val="41A6D9"/>
                </a:solidFill>
                <a:latin typeface="var(--font-monospace)"/>
              </a:rPr>
              <a:t>FancyButton</a:t>
            </a:r>
            <a:endParaRPr lang="en-US" sz="1800" dirty="0">
              <a:solidFill>
                <a:srgbClr val="5C6773"/>
              </a:solidFill>
              <a:latin typeface="var(--font-monospace)"/>
            </a:endParaRPr>
          </a:p>
          <a:p>
            <a:r>
              <a:rPr lang="en-US" sz="1800" dirty="0">
                <a:solidFill>
                  <a:srgbClr val="5C6773"/>
                </a:solidFill>
                <a:latin typeface="var(--font-monospace)"/>
              </a:rPr>
              <a:t>  label=</a:t>
            </a:r>
            <a:r>
              <a:rPr lang="en-US" sz="1800" dirty="0">
                <a:solidFill>
                  <a:srgbClr val="86B300"/>
                </a:solidFill>
                <a:latin typeface="var(--font-monospace)"/>
              </a:rPr>
              <a:t>"Click Me"</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5C6773"/>
                </a:solidFill>
                <a:latin typeface="var(--font-monospace)"/>
              </a:rPr>
              <a:t>handleClick</a:t>
            </a:r>
            <a:r>
              <a:rPr lang="en-US" sz="1800" dirty="0">
                <a:solidFill>
                  <a:srgbClr val="5C6773"/>
                </a:solidFill>
                <a:latin typeface="var(--font-monospace)"/>
              </a:rPr>
              <a:t>={</a:t>
            </a:r>
            <a:r>
              <a:rPr lang="en-US" sz="1800" dirty="0" err="1">
                <a:solidFill>
                  <a:srgbClr val="5C6773"/>
                </a:solidFill>
                <a:latin typeface="var(--font-monospace)"/>
              </a:rPr>
              <a:t>handleClick</a:t>
            </a:r>
            <a:r>
              <a:rPr lang="en-US" sz="1800" dirty="0">
                <a:solidFill>
                  <a:srgbClr val="5C6773"/>
                </a:solidFill>
                <a:latin typeface="var(--font-monospace)"/>
              </a:rPr>
              <a:t>}</a:t>
            </a:r>
          </a:p>
          <a:p>
            <a:r>
              <a:rPr lang="en-US" sz="1800" dirty="0">
                <a:solidFill>
                  <a:srgbClr val="5C6773"/>
                </a:solidFill>
                <a:latin typeface="var(--font-monospace)"/>
              </a:rPr>
              <a:t>  ref={ref}</a:t>
            </a:r>
          </a:p>
          <a:p>
            <a:r>
              <a:rPr lang="en-US" sz="1800" dirty="0">
                <a:solidFill>
                  <a:srgbClr val="5C6773"/>
                </a:solidFill>
                <a:latin typeface="var(--font-monospace)"/>
              </a:rPr>
              <a:t>/&gt;;</a:t>
            </a:r>
          </a:p>
        </p:txBody>
      </p:sp>
    </p:spTree>
    <p:extLst>
      <p:ext uri="{BB962C8B-B14F-4D97-AF65-F5344CB8AC3E}">
        <p14:creationId xmlns:p14="http://schemas.microsoft.com/office/powerpoint/2010/main" val="32156820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FADBF6-5FBE-2149-876C-0628F660850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28</a:t>
            </a:fld>
            <a:endParaRPr lang="ja-JP" altLang="en-US"/>
          </a:p>
        </p:txBody>
      </p:sp>
      <p:sp>
        <p:nvSpPr>
          <p:cNvPr id="3" name="Rectangle 2">
            <a:extLst>
              <a:ext uri="{FF2B5EF4-FFF2-40B4-BE49-F238E27FC236}">
                <a16:creationId xmlns:a16="http://schemas.microsoft.com/office/drawing/2014/main" id="{B338E143-FCF9-FF4D-8757-8F0A5970C0A0}"/>
              </a:ext>
            </a:extLst>
          </p:cNvPr>
          <p:cNvSpPr/>
          <p:nvPr/>
        </p:nvSpPr>
        <p:spPr>
          <a:xfrm>
            <a:off x="600075" y="716518"/>
            <a:ext cx="10753725" cy="1015663"/>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Fortunately, we can explicitly forward refs to the inner </a:t>
            </a:r>
            <a:r>
              <a:rPr lang="en-US" sz="2000" dirty="0" err="1">
                <a:highlight>
                  <a:srgbClr val="FFFF00"/>
                </a:highlight>
                <a:latin typeface="Arial" panose="020B0604020202020204" pitchFamily="34" charset="0"/>
                <a:cs typeface="Arial" panose="020B0604020202020204" pitchFamily="34" charset="0"/>
              </a:rPr>
              <a:t>FancyButton</a:t>
            </a:r>
            <a:r>
              <a:rPr lang="en-US" sz="2000" dirty="0">
                <a:latin typeface="Arial" panose="020B0604020202020204" pitchFamily="34" charset="0"/>
                <a:cs typeface="Arial" panose="020B0604020202020204" pitchFamily="34" charset="0"/>
              </a:rPr>
              <a:t> component using the </a:t>
            </a:r>
            <a:r>
              <a:rPr lang="en-US" sz="2000" dirty="0" err="1">
                <a:highlight>
                  <a:srgbClr val="FFFF00"/>
                </a:highlight>
                <a:latin typeface="Arial" panose="020B0604020202020204" pitchFamily="34" charset="0"/>
                <a:cs typeface="Arial" panose="020B0604020202020204" pitchFamily="34" charset="0"/>
              </a:rPr>
              <a:t>React.forwardRef</a:t>
            </a:r>
            <a:r>
              <a:rPr lang="en-US" sz="2000" dirty="0">
                <a:latin typeface="Arial" panose="020B0604020202020204" pitchFamily="34" charset="0"/>
                <a:cs typeface="Arial" panose="020B0604020202020204" pitchFamily="34" charset="0"/>
              </a:rPr>
              <a:t> API. </a:t>
            </a:r>
            <a:r>
              <a:rPr lang="en-US" sz="2000" dirty="0" err="1">
                <a:highlight>
                  <a:srgbClr val="FFFF00"/>
                </a:highlight>
                <a:latin typeface="Arial" panose="020B0604020202020204" pitchFamily="34" charset="0"/>
                <a:cs typeface="Arial" panose="020B0604020202020204" pitchFamily="34" charset="0"/>
              </a:rPr>
              <a:t>React.forwardRef</a:t>
            </a:r>
            <a:r>
              <a:rPr lang="en-US" sz="2000" dirty="0">
                <a:latin typeface="Arial" panose="020B0604020202020204" pitchFamily="34" charset="0"/>
                <a:cs typeface="Arial" panose="020B0604020202020204" pitchFamily="34" charset="0"/>
              </a:rPr>
              <a:t> accepts a render function that receives </a:t>
            </a:r>
            <a:r>
              <a:rPr lang="en-US" sz="2000" dirty="0">
                <a:highlight>
                  <a:srgbClr val="FFFF00"/>
                </a:highlight>
                <a:latin typeface="Arial" panose="020B0604020202020204" pitchFamily="34" charset="0"/>
                <a:cs typeface="Arial" panose="020B0604020202020204" pitchFamily="34" charset="0"/>
              </a:rPr>
              <a:t>props</a:t>
            </a:r>
            <a:r>
              <a:rPr lang="en-US" sz="2000" dirty="0">
                <a:latin typeface="Arial" panose="020B0604020202020204" pitchFamily="34" charset="0"/>
                <a:cs typeface="Arial" panose="020B0604020202020204" pitchFamily="34" charset="0"/>
              </a:rPr>
              <a:t> and </a:t>
            </a:r>
            <a:r>
              <a:rPr lang="en-US" sz="2000" dirty="0">
                <a:highlight>
                  <a:srgbClr val="FFFF00"/>
                </a:highlight>
                <a:latin typeface="Arial" panose="020B0604020202020204" pitchFamily="34" charset="0"/>
                <a:cs typeface="Arial" panose="020B0604020202020204" pitchFamily="34" charset="0"/>
              </a:rPr>
              <a:t>ref</a:t>
            </a:r>
            <a:r>
              <a:rPr lang="en-US" sz="2000" dirty="0">
                <a:latin typeface="Arial" panose="020B0604020202020204" pitchFamily="34" charset="0"/>
                <a:cs typeface="Arial" panose="020B0604020202020204" pitchFamily="34" charset="0"/>
              </a:rPr>
              <a:t> parameters and returns a React node. For example:</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5868511E-9708-394B-A310-FF7CFAF32A8C}"/>
              </a:ext>
            </a:extLst>
          </p:cNvPr>
          <p:cNvSpPr/>
          <p:nvPr/>
        </p:nvSpPr>
        <p:spPr>
          <a:xfrm>
            <a:off x="1919286" y="1735396"/>
            <a:ext cx="7124701" cy="5016758"/>
          </a:xfrm>
          <a:prstGeom prst="rect">
            <a:avLst/>
          </a:prstGeom>
          <a:solidFill>
            <a:schemeClr val="bg1">
              <a:lumMod val="95000"/>
            </a:schemeClr>
          </a:solidFill>
        </p:spPr>
        <p:txBody>
          <a:bodyPr wrap="square">
            <a:spAutoFit/>
          </a:bodyPr>
          <a:lstStyle/>
          <a:p>
            <a:r>
              <a:rPr lang="en-US" sz="1600" dirty="0">
                <a:solidFill>
                  <a:srgbClr val="F2590C"/>
                </a:solidFill>
                <a:latin typeface="var(--font-monospace)"/>
              </a:rPr>
              <a:t>function</a:t>
            </a:r>
            <a:r>
              <a:rPr lang="en-US" sz="1600" dirty="0">
                <a:solidFill>
                  <a:srgbClr val="5C6773"/>
                </a:solidFill>
                <a:latin typeface="var(--font-monospace)"/>
              </a:rPr>
              <a:t> </a:t>
            </a:r>
            <a:r>
              <a:rPr lang="en-US" sz="1600" dirty="0" err="1">
                <a:solidFill>
                  <a:srgbClr val="5C6773"/>
                </a:solidFill>
                <a:latin typeface="var(--font-monospace)"/>
              </a:rPr>
              <a:t>logProps</a:t>
            </a:r>
            <a:r>
              <a:rPr lang="en-US" sz="1600" dirty="0">
                <a:solidFill>
                  <a:srgbClr val="5C6773"/>
                </a:solidFill>
                <a:latin typeface="var(--font-monospace)"/>
              </a:rPr>
              <a:t>(</a:t>
            </a:r>
            <a:r>
              <a:rPr lang="en-US" sz="1600" dirty="0">
                <a:solidFill>
                  <a:srgbClr val="41A6D9"/>
                </a:solidFill>
                <a:latin typeface="var(--font-monospace)"/>
              </a:rPr>
              <a:t>Component</a:t>
            </a:r>
            <a:r>
              <a:rPr lang="en-US" sz="1600" dirty="0">
                <a:solidFill>
                  <a:srgbClr val="5C6773"/>
                </a:solidFill>
                <a:latin typeface="var(--font-monospace)"/>
              </a:rPr>
              <a:t>) {</a:t>
            </a:r>
          </a:p>
          <a:p>
            <a:r>
              <a:rPr lang="en-US" sz="1600" dirty="0">
                <a:solidFill>
                  <a:srgbClr val="5C6773"/>
                </a:solidFill>
                <a:latin typeface="var(--font-monospace)"/>
              </a:rPr>
              <a:t>  </a:t>
            </a:r>
            <a:r>
              <a:rPr lang="en-US" sz="1600" dirty="0">
                <a:solidFill>
                  <a:srgbClr val="F2590C"/>
                </a:solidFill>
                <a:latin typeface="var(--font-monospace)"/>
              </a:rPr>
              <a:t>class</a:t>
            </a:r>
            <a:r>
              <a:rPr lang="en-US" sz="1600" dirty="0">
                <a:solidFill>
                  <a:srgbClr val="5C6773"/>
                </a:solidFill>
                <a:latin typeface="var(--font-monospace)"/>
              </a:rPr>
              <a:t> </a:t>
            </a:r>
            <a:r>
              <a:rPr lang="en-US" sz="1600" dirty="0" err="1">
                <a:solidFill>
                  <a:srgbClr val="41A6D9"/>
                </a:solidFill>
                <a:latin typeface="var(--font-monospace)"/>
              </a:rPr>
              <a:t>LogProps</a:t>
            </a:r>
            <a:r>
              <a:rPr lang="en-US" sz="1600" dirty="0">
                <a:solidFill>
                  <a:srgbClr val="5C6773"/>
                </a:solidFill>
                <a:latin typeface="var(--font-monospace)"/>
              </a:rPr>
              <a:t> </a:t>
            </a:r>
            <a:r>
              <a:rPr lang="en-US" sz="1600" dirty="0">
                <a:solidFill>
                  <a:srgbClr val="F2590C"/>
                </a:solidFill>
                <a:latin typeface="var(--font-monospace)"/>
              </a:rPr>
              <a:t>extends</a:t>
            </a:r>
            <a:r>
              <a:rPr lang="en-US" sz="1600" dirty="0">
                <a:solidFill>
                  <a:srgbClr val="5C6773"/>
                </a:solidFill>
                <a:latin typeface="var(--font-monospace)"/>
              </a:rPr>
              <a:t> </a:t>
            </a:r>
            <a:r>
              <a:rPr lang="en-US" sz="1600" dirty="0" err="1">
                <a:solidFill>
                  <a:srgbClr val="41A6D9"/>
                </a:solidFill>
                <a:latin typeface="var(--font-monospace)"/>
              </a:rPr>
              <a:t>React</a:t>
            </a:r>
            <a:r>
              <a:rPr lang="en-US" sz="1600" dirty="0" err="1">
                <a:solidFill>
                  <a:srgbClr val="5C6773"/>
                </a:solidFill>
                <a:latin typeface="var(--font-monospace)"/>
              </a:rPr>
              <a:t>.</a:t>
            </a:r>
            <a:r>
              <a:rPr lang="en-US" sz="1600" dirty="0" err="1">
                <a:solidFill>
                  <a:srgbClr val="41A6D9"/>
                </a:solidFill>
                <a:latin typeface="var(--font-monospace)"/>
              </a:rPr>
              <a:t>Component</a:t>
            </a:r>
            <a:r>
              <a:rPr lang="en-US" sz="1600" dirty="0">
                <a:solidFill>
                  <a:srgbClr val="5C6773"/>
                </a:solidFill>
                <a:latin typeface="var(--font-monospace)"/>
              </a:rPr>
              <a:t> {</a:t>
            </a:r>
          </a:p>
          <a:p>
            <a:r>
              <a:rPr lang="en-US" sz="1600" dirty="0">
                <a:solidFill>
                  <a:srgbClr val="5C6773"/>
                </a:solidFill>
                <a:latin typeface="var(--font-monospace)"/>
              </a:rPr>
              <a:t>    </a:t>
            </a:r>
            <a:r>
              <a:rPr lang="en-US" sz="1600" dirty="0" err="1">
                <a:solidFill>
                  <a:srgbClr val="5C6773"/>
                </a:solidFill>
                <a:latin typeface="var(--font-monospace)"/>
              </a:rPr>
              <a:t>componentDidUpdate</a:t>
            </a:r>
            <a:r>
              <a:rPr lang="en-US" sz="1600" dirty="0">
                <a:solidFill>
                  <a:srgbClr val="5C6773"/>
                </a:solidFill>
                <a:latin typeface="var(--font-monospace)"/>
              </a:rPr>
              <a:t>(</a:t>
            </a:r>
            <a:r>
              <a:rPr lang="en-US" sz="1600" dirty="0" err="1">
                <a:solidFill>
                  <a:srgbClr val="5C6773"/>
                </a:solidFill>
                <a:latin typeface="var(--font-monospace)"/>
              </a:rPr>
              <a:t>prevProps</a:t>
            </a:r>
            <a:r>
              <a:rPr lang="en-US" sz="1600" dirty="0">
                <a:solidFill>
                  <a:srgbClr val="5C6773"/>
                </a:solidFill>
                <a:latin typeface="var(--font-monospace)"/>
              </a:rPr>
              <a:t>) {</a:t>
            </a:r>
          </a:p>
          <a:p>
            <a:r>
              <a:rPr lang="en-US" sz="1600" dirty="0">
                <a:solidFill>
                  <a:srgbClr val="5C6773"/>
                </a:solidFill>
                <a:latin typeface="var(--font-monospace)"/>
              </a:rPr>
              <a:t>      </a:t>
            </a:r>
            <a:r>
              <a:rPr lang="en-US" sz="1600" dirty="0" err="1">
                <a:solidFill>
                  <a:srgbClr val="5C6773"/>
                </a:solidFill>
                <a:latin typeface="var(--font-monospace)"/>
              </a:rPr>
              <a:t>console.log</a:t>
            </a:r>
            <a:r>
              <a:rPr lang="en-US" sz="1600" dirty="0">
                <a:solidFill>
                  <a:srgbClr val="5C6773"/>
                </a:solidFill>
                <a:latin typeface="var(--font-monospace)"/>
              </a:rPr>
              <a:t>(</a:t>
            </a:r>
            <a:r>
              <a:rPr lang="en-US" sz="1600" dirty="0">
                <a:solidFill>
                  <a:srgbClr val="86B300"/>
                </a:solidFill>
                <a:latin typeface="var(--font-monospace)"/>
              </a:rPr>
              <a:t>'old props:'</a:t>
            </a:r>
            <a:r>
              <a:rPr lang="en-US" sz="1600" dirty="0">
                <a:solidFill>
                  <a:srgbClr val="5C6773"/>
                </a:solidFill>
                <a:latin typeface="var(--font-monospace)"/>
              </a:rPr>
              <a:t>, </a:t>
            </a:r>
            <a:r>
              <a:rPr lang="en-US" sz="1600" dirty="0" err="1">
                <a:solidFill>
                  <a:srgbClr val="5C6773"/>
                </a:solidFill>
                <a:latin typeface="var(--font-monospace)"/>
              </a:rPr>
              <a:t>prevProps</a:t>
            </a:r>
            <a:r>
              <a:rPr lang="en-US" sz="1600" dirty="0">
                <a:solidFill>
                  <a:srgbClr val="5C6773"/>
                </a:solidFill>
                <a:latin typeface="var(--font-monospace)"/>
              </a:rPr>
              <a:t>);</a:t>
            </a:r>
          </a:p>
          <a:p>
            <a:r>
              <a:rPr lang="en-US" sz="1600" dirty="0">
                <a:solidFill>
                  <a:srgbClr val="5C6773"/>
                </a:solidFill>
                <a:latin typeface="var(--font-monospace)"/>
              </a:rPr>
              <a:t>      </a:t>
            </a:r>
            <a:r>
              <a:rPr lang="en-US" sz="1600" dirty="0" err="1">
                <a:solidFill>
                  <a:srgbClr val="5C6773"/>
                </a:solidFill>
                <a:latin typeface="var(--font-monospace)"/>
              </a:rPr>
              <a:t>console.log</a:t>
            </a:r>
            <a:r>
              <a:rPr lang="en-US" sz="1600" dirty="0">
                <a:solidFill>
                  <a:srgbClr val="5C6773"/>
                </a:solidFill>
                <a:latin typeface="var(--font-monospace)"/>
              </a:rPr>
              <a:t>(</a:t>
            </a:r>
            <a:r>
              <a:rPr lang="en-US" sz="1600" dirty="0">
                <a:solidFill>
                  <a:srgbClr val="86B300"/>
                </a:solidFill>
                <a:latin typeface="var(--font-monospace)"/>
              </a:rPr>
              <a:t>'new props:'</a:t>
            </a:r>
            <a:r>
              <a:rPr lang="en-US" sz="1600" dirty="0">
                <a:solidFill>
                  <a:srgbClr val="5C6773"/>
                </a:solidFill>
                <a:latin typeface="var(--font-monospace)"/>
              </a:rPr>
              <a:t>, </a:t>
            </a:r>
            <a:r>
              <a:rPr lang="en-US" sz="1600" dirty="0" err="1">
                <a:solidFill>
                  <a:srgbClr val="F2590C"/>
                </a:solidFill>
                <a:latin typeface="var(--font-monospace)"/>
              </a:rPr>
              <a:t>this</a:t>
            </a:r>
            <a:r>
              <a:rPr lang="en-US" sz="1600" dirty="0" err="1">
                <a:solidFill>
                  <a:srgbClr val="5C6773"/>
                </a:solidFill>
                <a:latin typeface="var(--font-monospace)"/>
              </a:rPr>
              <a:t>.props</a:t>
            </a:r>
            <a:r>
              <a:rPr lang="en-US" sz="1600" dirty="0">
                <a:solidFill>
                  <a:srgbClr val="5C6773"/>
                </a:solidFill>
                <a:latin typeface="var(--font-monospace)"/>
              </a:rPr>
              <a:t>);</a:t>
            </a:r>
          </a:p>
          <a:p>
            <a:r>
              <a:rPr lang="en-US" sz="1600" dirty="0">
                <a:solidFill>
                  <a:srgbClr val="5C6773"/>
                </a:solidFill>
                <a:latin typeface="var(--font-monospace)"/>
              </a:rPr>
              <a:t>    }</a:t>
            </a:r>
            <a:br>
              <a:rPr lang="en-US" sz="1600" dirty="0">
                <a:solidFill>
                  <a:srgbClr val="5C6773"/>
                </a:solidFill>
                <a:latin typeface="var(--font-monospace)"/>
              </a:rPr>
            </a:br>
            <a:r>
              <a:rPr lang="en-US" sz="1600" dirty="0">
                <a:solidFill>
                  <a:srgbClr val="5C6773"/>
                </a:solidFill>
                <a:latin typeface="var(--font-monospace)"/>
              </a:rPr>
              <a:t>    render() {</a:t>
            </a:r>
          </a:p>
          <a:p>
            <a:r>
              <a:rPr lang="en-US" sz="1600" dirty="0">
                <a:solidFill>
                  <a:srgbClr val="5C6773"/>
                </a:solidFill>
                <a:latin typeface="var(--font-monospace)"/>
              </a:rPr>
              <a:t>      </a:t>
            </a:r>
            <a:r>
              <a:rPr lang="en-US" sz="1600" dirty="0">
                <a:solidFill>
                  <a:srgbClr val="F2590C"/>
                </a:solidFill>
                <a:latin typeface="var(--font-monospace)"/>
              </a:rPr>
              <a:t>const</a:t>
            </a:r>
            <a:r>
              <a:rPr lang="en-US" sz="1600" dirty="0">
                <a:solidFill>
                  <a:srgbClr val="5C6773"/>
                </a:solidFill>
                <a:latin typeface="var(--font-monospace)"/>
              </a:rPr>
              <a:t> {</a:t>
            </a:r>
            <a:r>
              <a:rPr lang="en-US" sz="1600" dirty="0" err="1">
                <a:solidFill>
                  <a:srgbClr val="5C6773"/>
                </a:solidFill>
                <a:latin typeface="var(--font-monospace)"/>
              </a:rPr>
              <a:t>forwardedRef</a:t>
            </a:r>
            <a:r>
              <a:rPr lang="en-US" sz="1600" dirty="0">
                <a:solidFill>
                  <a:srgbClr val="5C6773"/>
                </a:solidFill>
                <a:latin typeface="var(--font-monospace)"/>
              </a:rPr>
              <a:t>, ...rest} = </a:t>
            </a:r>
            <a:r>
              <a:rPr lang="en-US" sz="1600" dirty="0" err="1">
                <a:solidFill>
                  <a:srgbClr val="F2590C"/>
                </a:solidFill>
                <a:latin typeface="var(--font-monospace)"/>
              </a:rPr>
              <a:t>this</a:t>
            </a:r>
            <a:r>
              <a:rPr lang="en-US" sz="1600" dirty="0" err="1">
                <a:solidFill>
                  <a:srgbClr val="5C6773"/>
                </a:solidFill>
                <a:latin typeface="var(--font-monospace)"/>
              </a:rPr>
              <a:t>.props</a:t>
            </a:r>
            <a:r>
              <a:rPr lang="en-US" sz="1600" dirty="0">
                <a:solidFill>
                  <a:srgbClr val="5C6773"/>
                </a:solidFill>
                <a:latin typeface="var(--font-monospace)"/>
              </a:rPr>
              <a:t>;</a:t>
            </a:r>
          </a:p>
          <a:p>
            <a:br>
              <a:rPr lang="en-US" sz="1600" dirty="0">
                <a:solidFill>
                  <a:srgbClr val="5C6773"/>
                </a:solidFill>
                <a:latin typeface="var(--font-monospace)"/>
              </a:rPr>
            </a:br>
            <a:r>
              <a:rPr lang="en-US" sz="1600" dirty="0">
                <a:solidFill>
                  <a:srgbClr val="5C6773"/>
                </a:solidFill>
                <a:latin typeface="var(--font-monospace)"/>
              </a:rPr>
              <a:t>      </a:t>
            </a:r>
            <a:r>
              <a:rPr lang="en-US" sz="1600" i="1" dirty="0">
                <a:solidFill>
                  <a:srgbClr val="ABB0B6"/>
                </a:solidFill>
                <a:latin typeface="var(--font-monospace)"/>
              </a:rPr>
              <a:t>// Assign the custom prop "</a:t>
            </a:r>
            <a:r>
              <a:rPr lang="en-US" sz="1600" i="1" dirty="0" err="1">
                <a:solidFill>
                  <a:srgbClr val="ABB0B6"/>
                </a:solidFill>
                <a:latin typeface="var(--font-monospace)"/>
              </a:rPr>
              <a:t>forwardedRef</a:t>
            </a:r>
            <a:r>
              <a:rPr lang="en-US" sz="1600" i="1" dirty="0">
                <a:solidFill>
                  <a:srgbClr val="ABB0B6"/>
                </a:solidFill>
                <a:latin typeface="var(--font-monospace)"/>
              </a:rPr>
              <a:t>" as a ref</a:t>
            </a:r>
            <a:endParaRPr lang="en-US" sz="1600" dirty="0">
              <a:solidFill>
                <a:srgbClr val="5C6773"/>
              </a:solidFill>
              <a:latin typeface="var(--font-monospace)"/>
            </a:endParaRPr>
          </a:p>
          <a:p>
            <a:r>
              <a:rPr lang="en-US" sz="1600" dirty="0">
                <a:solidFill>
                  <a:srgbClr val="5C6773"/>
                </a:solidFill>
                <a:latin typeface="var(--font-monospace)"/>
              </a:rPr>
              <a:t>      </a:t>
            </a:r>
            <a:r>
              <a:rPr lang="en-US" sz="1600" dirty="0">
                <a:solidFill>
                  <a:srgbClr val="F2590C"/>
                </a:solidFill>
                <a:latin typeface="var(--font-monospace)"/>
              </a:rPr>
              <a:t>return</a:t>
            </a:r>
            <a:r>
              <a:rPr lang="en-US" sz="1600" dirty="0">
                <a:solidFill>
                  <a:srgbClr val="5C6773"/>
                </a:solidFill>
                <a:latin typeface="var(--font-monospace)"/>
              </a:rPr>
              <a:t> &lt;</a:t>
            </a:r>
            <a:r>
              <a:rPr lang="en-US" sz="1600" dirty="0">
                <a:solidFill>
                  <a:srgbClr val="41A6D9"/>
                </a:solidFill>
                <a:latin typeface="var(--font-monospace)"/>
              </a:rPr>
              <a:t>Component</a:t>
            </a:r>
            <a:r>
              <a:rPr lang="en-US" sz="1600" dirty="0">
                <a:solidFill>
                  <a:srgbClr val="5C6773"/>
                </a:solidFill>
                <a:latin typeface="var(--font-monospace)"/>
              </a:rPr>
              <a:t> ref={</a:t>
            </a:r>
            <a:r>
              <a:rPr lang="en-US" sz="1600" dirty="0" err="1">
                <a:solidFill>
                  <a:srgbClr val="5C6773"/>
                </a:solidFill>
                <a:latin typeface="var(--font-monospace)"/>
              </a:rPr>
              <a:t>forwardedRef</a:t>
            </a:r>
            <a:r>
              <a:rPr lang="en-US" sz="1600" dirty="0">
                <a:solidFill>
                  <a:srgbClr val="5C6773"/>
                </a:solidFill>
                <a:latin typeface="var(--font-monospace)"/>
              </a:rPr>
              <a:t>} {...rest} /&gt;;</a:t>
            </a:r>
          </a:p>
          <a:p>
            <a:r>
              <a:rPr lang="en-US" sz="1600" dirty="0">
                <a:solidFill>
                  <a:srgbClr val="5C6773"/>
                </a:solidFill>
                <a:latin typeface="var(--font-monospace)"/>
              </a:rPr>
              <a:t>    }</a:t>
            </a:r>
          </a:p>
          <a:p>
            <a:r>
              <a:rPr lang="en-US" sz="1600" dirty="0">
                <a:solidFill>
                  <a:srgbClr val="5C6773"/>
                </a:solidFill>
                <a:latin typeface="var(--font-monospace)"/>
              </a:rPr>
              <a:t>  }</a:t>
            </a:r>
            <a:br>
              <a:rPr lang="en-US" sz="1600" dirty="0">
                <a:solidFill>
                  <a:srgbClr val="5C6773"/>
                </a:solidFill>
                <a:latin typeface="var(--font-monospace)"/>
              </a:rPr>
            </a:br>
            <a:r>
              <a:rPr lang="en-US" sz="1600" dirty="0">
                <a:solidFill>
                  <a:srgbClr val="5C6773"/>
                </a:solidFill>
                <a:latin typeface="var(--font-monospace)"/>
              </a:rPr>
              <a:t>  </a:t>
            </a:r>
            <a:r>
              <a:rPr lang="en-US" sz="1600" i="1" dirty="0">
                <a:solidFill>
                  <a:srgbClr val="ABB0B6"/>
                </a:solidFill>
                <a:latin typeface="var(--font-monospace)"/>
              </a:rPr>
              <a:t>// Note the second param "ref" provided by </a:t>
            </a:r>
            <a:r>
              <a:rPr lang="en-US" sz="1600" i="1" dirty="0" err="1">
                <a:solidFill>
                  <a:srgbClr val="ABB0B6"/>
                </a:solidFill>
                <a:latin typeface="var(--font-monospace)"/>
              </a:rPr>
              <a:t>React.forwardRef</a:t>
            </a:r>
            <a:r>
              <a:rPr lang="en-US" sz="1600" i="1" dirty="0">
                <a:solidFill>
                  <a:srgbClr val="ABB0B6"/>
                </a:solidFill>
                <a:latin typeface="var(--font-monospace)"/>
              </a:rPr>
              <a:t>.</a:t>
            </a:r>
            <a:endParaRPr lang="en-US" sz="1600" dirty="0">
              <a:solidFill>
                <a:srgbClr val="5C6773"/>
              </a:solidFill>
              <a:latin typeface="var(--font-monospace)"/>
            </a:endParaRPr>
          </a:p>
          <a:p>
            <a:r>
              <a:rPr lang="en-US" sz="1600" dirty="0">
                <a:solidFill>
                  <a:srgbClr val="5C6773"/>
                </a:solidFill>
                <a:latin typeface="var(--font-monospace)"/>
              </a:rPr>
              <a:t>  </a:t>
            </a:r>
            <a:r>
              <a:rPr lang="en-US" sz="1600" i="1" dirty="0">
                <a:solidFill>
                  <a:srgbClr val="ABB0B6"/>
                </a:solidFill>
                <a:latin typeface="var(--font-monospace)"/>
              </a:rPr>
              <a:t>// We can pass it along to </a:t>
            </a:r>
            <a:r>
              <a:rPr lang="en-US" sz="1600" i="1" dirty="0" err="1">
                <a:solidFill>
                  <a:srgbClr val="ABB0B6"/>
                </a:solidFill>
                <a:latin typeface="var(--font-monospace)"/>
              </a:rPr>
              <a:t>LogProps</a:t>
            </a:r>
            <a:r>
              <a:rPr lang="en-US" sz="1600" i="1" dirty="0">
                <a:solidFill>
                  <a:srgbClr val="ABB0B6"/>
                </a:solidFill>
                <a:latin typeface="var(--font-monospace)"/>
              </a:rPr>
              <a:t> as a regular prop, e.g. "</a:t>
            </a:r>
            <a:r>
              <a:rPr lang="en-US" sz="1600" i="1" dirty="0" err="1">
                <a:solidFill>
                  <a:srgbClr val="ABB0B6"/>
                </a:solidFill>
                <a:latin typeface="var(--font-monospace)"/>
              </a:rPr>
              <a:t>forwardedRef</a:t>
            </a:r>
            <a:r>
              <a:rPr lang="en-US" sz="1600" i="1" dirty="0">
                <a:solidFill>
                  <a:srgbClr val="ABB0B6"/>
                </a:solidFill>
                <a:latin typeface="var(--font-monospace)"/>
              </a:rPr>
              <a:t>"</a:t>
            </a:r>
            <a:endParaRPr lang="en-US" sz="1600" dirty="0">
              <a:solidFill>
                <a:srgbClr val="5C6773"/>
              </a:solidFill>
              <a:latin typeface="var(--font-monospace)"/>
            </a:endParaRPr>
          </a:p>
          <a:p>
            <a:r>
              <a:rPr lang="en-US" sz="1600" dirty="0">
                <a:solidFill>
                  <a:srgbClr val="5C6773"/>
                </a:solidFill>
                <a:latin typeface="var(--font-monospace)"/>
              </a:rPr>
              <a:t>  </a:t>
            </a:r>
            <a:r>
              <a:rPr lang="en-US" sz="1600" i="1" dirty="0">
                <a:solidFill>
                  <a:srgbClr val="ABB0B6"/>
                </a:solidFill>
                <a:latin typeface="var(--font-monospace)"/>
              </a:rPr>
              <a:t>// And it can then be attached to the Component.</a:t>
            </a:r>
            <a:endParaRPr lang="en-US" sz="1600" dirty="0">
              <a:solidFill>
                <a:srgbClr val="5C6773"/>
              </a:solidFill>
              <a:latin typeface="var(--font-monospace)"/>
            </a:endParaRPr>
          </a:p>
          <a:p>
            <a:r>
              <a:rPr lang="en-US" sz="1600" dirty="0">
                <a:solidFill>
                  <a:srgbClr val="5C6773"/>
                </a:solidFill>
                <a:latin typeface="var(--font-monospace)"/>
              </a:rPr>
              <a:t>  </a:t>
            </a:r>
            <a:r>
              <a:rPr lang="en-US" sz="1600" dirty="0">
                <a:solidFill>
                  <a:srgbClr val="F2590C"/>
                </a:solidFill>
                <a:latin typeface="var(--font-monospace)"/>
              </a:rPr>
              <a:t>return</a:t>
            </a:r>
            <a:r>
              <a:rPr lang="en-US" sz="1600" dirty="0">
                <a:solidFill>
                  <a:srgbClr val="5C6773"/>
                </a:solidFill>
                <a:latin typeface="var(--font-monospace)"/>
              </a:rPr>
              <a:t> </a:t>
            </a:r>
            <a:r>
              <a:rPr lang="en-US" sz="1600" dirty="0" err="1">
                <a:solidFill>
                  <a:srgbClr val="41A6D9"/>
                </a:solidFill>
                <a:latin typeface="var(--font-monospace)"/>
              </a:rPr>
              <a:t>React</a:t>
            </a:r>
            <a:r>
              <a:rPr lang="en-US" sz="1600" dirty="0" err="1">
                <a:solidFill>
                  <a:srgbClr val="5C6773"/>
                </a:solidFill>
                <a:latin typeface="var(--font-monospace)"/>
              </a:rPr>
              <a:t>.forwardRef</a:t>
            </a:r>
            <a:r>
              <a:rPr lang="en-US" sz="1600" dirty="0">
                <a:solidFill>
                  <a:srgbClr val="5C6773"/>
                </a:solidFill>
                <a:latin typeface="var(--font-monospace)"/>
              </a:rPr>
              <a:t>((props, ref) =&gt; {</a:t>
            </a:r>
          </a:p>
          <a:p>
            <a:r>
              <a:rPr lang="en-US" sz="1600" dirty="0">
                <a:solidFill>
                  <a:srgbClr val="5C6773"/>
                </a:solidFill>
                <a:latin typeface="var(--font-monospace)"/>
              </a:rPr>
              <a:t>    </a:t>
            </a:r>
            <a:r>
              <a:rPr lang="en-US" sz="1600" dirty="0">
                <a:solidFill>
                  <a:srgbClr val="F2590C"/>
                </a:solidFill>
                <a:latin typeface="var(--font-monospace)"/>
              </a:rPr>
              <a:t>return</a:t>
            </a:r>
            <a:r>
              <a:rPr lang="en-US" sz="1600" dirty="0">
                <a:solidFill>
                  <a:srgbClr val="5C6773"/>
                </a:solidFill>
                <a:latin typeface="var(--font-monospace)"/>
              </a:rPr>
              <a:t> &lt;</a:t>
            </a:r>
            <a:r>
              <a:rPr lang="en-US" sz="1600" dirty="0" err="1">
                <a:solidFill>
                  <a:srgbClr val="41A6D9"/>
                </a:solidFill>
                <a:latin typeface="var(--font-monospace)"/>
              </a:rPr>
              <a:t>LogProps</a:t>
            </a:r>
            <a:r>
              <a:rPr lang="en-US" sz="1600" dirty="0">
                <a:solidFill>
                  <a:srgbClr val="5C6773"/>
                </a:solidFill>
                <a:latin typeface="var(--font-monospace)"/>
              </a:rPr>
              <a:t> {...props} </a:t>
            </a:r>
            <a:r>
              <a:rPr lang="en-US" sz="1600" dirty="0" err="1">
                <a:solidFill>
                  <a:srgbClr val="5C6773"/>
                </a:solidFill>
                <a:latin typeface="var(--font-monospace)"/>
              </a:rPr>
              <a:t>forwardedRef</a:t>
            </a:r>
            <a:r>
              <a:rPr lang="en-US" sz="1600" dirty="0">
                <a:solidFill>
                  <a:srgbClr val="5C6773"/>
                </a:solidFill>
                <a:latin typeface="var(--font-monospace)"/>
              </a:rPr>
              <a:t>={ref} /&gt;;</a:t>
            </a:r>
          </a:p>
          <a:p>
            <a:r>
              <a:rPr lang="en-US" sz="1600" dirty="0">
                <a:solidFill>
                  <a:srgbClr val="5C6773"/>
                </a:solidFill>
                <a:latin typeface="var(--font-monospace)"/>
              </a:rPr>
              <a:t>  });</a:t>
            </a:r>
          </a:p>
          <a:p>
            <a:r>
              <a:rPr lang="en-US" sz="1600" dirty="0">
                <a:solidFill>
                  <a:srgbClr val="5C6773"/>
                </a:solidFill>
                <a:latin typeface="var(--font-monospace)"/>
              </a:rPr>
              <a:t>}</a:t>
            </a:r>
          </a:p>
        </p:txBody>
      </p:sp>
    </p:spTree>
    <p:extLst>
      <p:ext uri="{BB962C8B-B14F-4D97-AF65-F5344CB8AC3E}">
        <p14:creationId xmlns:p14="http://schemas.microsoft.com/office/powerpoint/2010/main" val="674470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D96B6-2D2F-E945-9503-EE252349BC00}"/>
              </a:ext>
            </a:extLst>
          </p:cNvPr>
          <p:cNvSpPr>
            <a:spLocks noGrp="1"/>
          </p:cNvSpPr>
          <p:nvPr>
            <p:ph type="title"/>
          </p:nvPr>
        </p:nvSpPr>
        <p:spPr/>
        <p:txBody>
          <a:bodyPr/>
          <a:lstStyle/>
          <a:p>
            <a:r>
              <a:rPr lang="en-US" dirty="0"/>
              <a:t>Displaying a custom name in </a:t>
            </a:r>
            <a:r>
              <a:rPr lang="en-US" dirty="0" err="1"/>
              <a:t>DevTools</a:t>
            </a:r>
            <a:endParaRPr lang="en-VN" dirty="0"/>
          </a:p>
        </p:txBody>
      </p:sp>
      <p:sp>
        <p:nvSpPr>
          <p:cNvPr id="3" name="Slide Number Placeholder 2">
            <a:extLst>
              <a:ext uri="{FF2B5EF4-FFF2-40B4-BE49-F238E27FC236}">
                <a16:creationId xmlns:a16="http://schemas.microsoft.com/office/drawing/2014/main" id="{CF76725C-E8B0-D548-99BD-9FB8550AADC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29</a:t>
            </a:fld>
            <a:endParaRPr lang="ja-JP" altLang="en-US"/>
          </a:p>
        </p:txBody>
      </p:sp>
      <p:sp>
        <p:nvSpPr>
          <p:cNvPr id="4" name="Rectangle 3">
            <a:extLst>
              <a:ext uri="{FF2B5EF4-FFF2-40B4-BE49-F238E27FC236}">
                <a16:creationId xmlns:a16="http://schemas.microsoft.com/office/drawing/2014/main" id="{5C43A39C-4C67-A648-AC5C-DF15BA6FF81E}"/>
              </a:ext>
            </a:extLst>
          </p:cNvPr>
          <p:cNvSpPr/>
          <p:nvPr/>
        </p:nvSpPr>
        <p:spPr>
          <a:xfrm>
            <a:off x="1133474" y="1701321"/>
            <a:ext cx="10220325" cy="1169551"/>
          </a:xfrm>
          <a:prstGeom prst="rect">
            <a:avLst/>
          </a:prstGeom>
        </p:spPr>
        <p:txBody>
          <a:bodyPr wrap="square">
            <a:spAutoFit/>
          </a:bodyPr>
          <a:lstStyle/>
          <a:p>
            <a:pPr indent="205200">
              <a:spcBef>
                <a:spcPts val="600"/>
              </a:spcBef>
              <a:spcAft>
                <a:spcPts val="600"/>
              </a:spcAft>
            </a:pPr>
            <a:r>
              <a:rPr lang="en-US" sz="2000" dirty="0" err="1">
                <a:latin typeface="Arial" panose="020B0604020202020204" pitchFamily="34" charset="0"/>
                <a:cs typeface="Arial" panose="020B0604020202020204" pitchFamily="34" charset="0"/>
              </a:rPr>
              <a:t>React.forwardRef</a:t>
            </a:r>
            <a:r>
              <a:rPr lang="en-US" sz="2000" dirty="0">
                <a:latin typeface="Arial" panose="020B0604020202020204" pitchFamily="34" charset="0"/>
                <a:cs typeface="Arial" panose="020B0604020202020204" pitchFamily="34" charset="0"/>
              </a:rPr>
              <a:t> accepts a render function. React </a:t>
            </a:r>
            <a:r>
              <a:rPr lang="en-US" sz="2000" dirty="0" err="1">
                <a:latin typeface="Arial" panose="020B0604020202020204" pitchFamily="34" charset="0"/>
                <a:cs typeface="Arial" panose="020B0604020202020204" pitchFamily="34" charset="0"/>
              </a:rPr>
              <a:t>DevTools</a:t>
            </a:r>
            <a:r>
              <a:rPr lang="en-US" sz="2000" dirty="0">
                <a:latin typeface="Arial" panose="020B0604020202020204" pitchFamily="34" charset="0"/>
                <a:cs typeface="Arial" panose="020B0604020202020204" pitchFamily="34" charset="0"/>
              </a:rPr>
              <a:t> uses this function to determine what to display for the ref forwarding component.</a:t>
            </a:r>
          </a:p>
          <a:p>
            <a:pPr indent="205200">
              <a:spcBef>
                <a:spcPts val="600"/>
              </a:spcBef>
              <a:spcAft>
                <a:spcPts val="600"/>
              </a:spcAft>
            </a:pPr>
            <a:r>
              <a:rPr lang="en-US" sz="2000" dirty="0">
                <a:latin typeface="Arial" panose="020B0604020202020204" pitchFamily="34" charset="0"/>
                <a:cs typeface="Arial" panose="020B0604020202020204" pitchFamily="34" charset="0"/>
              </a:rPr>
              <a:t>For example, the following component will appear as ”</a:t>
            </a:r>
            <a:r>
              <a:rPr lang="en-US" sz="2000" dirty="0" err="1">
                <a:latin typeface="Arial" panose="020B0604020202020204" pitchFamily="34" charset="0"/>
                <a:cs typeface="Arial" panose="020B0604020202020204" pitchFamily="34" charset="0"/>
              </a:rPr>
              <a:t>ForwardRef</a:t>
            </a:r>
            <a:r>
              <a:rPr lang="en-US" sz="2000" dirty="0">
                <a:latin typeface="Arial" panose="020B0604020202020204" pitchFamily="34" charset="0"/>
                <a:cs typeface="Arial" panose="020B0604020202020204" pitchFamily="34" charset="0"/>
              </a:rPr>
              <a:t>” in the </a:t>
            </a:r>
            <a:r>
              <a:rPr lang="en-US" sz="2000" dirty="0" err="1">
                <a:latin typeface="Arial" panose="020B0604020202020204" pitchFamily="34" charset="0"/>
                <a:cs typeface="Arial" panose="020B0604020202020204" pitchFamily="34" charset="0"/>
              </a:rPr>
              <a:t>DevTools</a:t>
            </a:r>
            <a:r>
              <a:rPr lang="en-US" sz="2000" dirty="0">
                <a:latin typeface="Arial" panose="020B0604020202020204" pitchFamily="34" charset="0"/>
                <a:cs typeface="Arial" panose="020B0604020202020204" pitchFamily="34" charset="0"/>
              </a:rPr>
              <a:t>:</a:t>
            </a:r>
          </a:p>
        </p:txBody>
      </p:sp>
      <p:sp>
        <p:nvSpPr>
          <p:cNvPr id="5" name="Rectangle 4">
            <a:extLst>
              <a:ext uri="{FF2B5EF4-FFF2-40B4-BE49-F238E27FC236}">
                <a16:creationId xmlns:a16="http://schemas.microsoft.com/office/drawing/2014/main" id="{79A8D7B3-6CB0-5347-83E4-11ADD991E5FC}"/>
              </a:ext>
            </a:extLst>
          </p:cNvPr>
          <p:cNvSpPr/>
          <p:nvPr/>
        </p:nvSpPr>
        <p:spPr>
          <a:xfrm>
            <a:off x="2047875" y="3659503"/>
            <a:ext cx="6096000" cy="923330"/>
          </a:xfrm>
          <a:prstGeom prst="rect">
            <a:avLst/>
          </a:prstGeom>
          <a:solidFill>
            <a:schemeClr val="bg1">
              <a:lumMod val="95000"/>
            </a:schemeClr>
          </a:solidFill>
        </p:spPr>
        <p:txBody>
          <a:bodyPr>
            <a:spAutoFit/>
          </a:bodyPr>
          <a:lstStyle/>
          <a:p>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41A6D9"/>
                </a:solidFill>
                <a:latin typeface="var(--font-monospace)"/>
              </a:rPr>
              <a:t>WrappedComponent</a:t>
            </a:r>
            <a:r>
              <a:rPr lang="en-US" sz="1800" dirty="0">
                <a:solidFill>
                  <a:srgbClr val="5C6773"/>
                </a:solidFill>
                <a:latin typeface="var(--font-monospace)"/>
              </a:rPr>
              <a:t> = </a:t>
            </a:r>
            <a:r>
              <a:rPr lang="en-US" sz="1800" dirty="0" err="1">
                <a:solidFill>
                  <a:srgbClr val="41A6D9"/>
                </a:solidFill>
                <a:latin typeface="var(--font-monospace)"/>
              </a:rPr>
              <a:t>React</a:t>
            </a:r>
            <a:r>
              <a:rPr lang="en-US" sz="1800" dirty="0" err="1">
                <a:solidFill>
                  <a:srgbClr val="5C6773"/>
                </a:solidFill>
                <a:latin typeface="var(--font-monospace)"/>
              </a:rPr>
              <a:t>.forwardRef</a:t>
            </a:r>
            <a:r>
              <a:rPr lang="en-US" sz="1800" dirty="0">
                <a:solidFill>
                  <a:srgbClr val="5C6773"/>
                </a:solidFill>
                <a:latin typeface="var(--font-monospace)"/>
              </a:rPr>
              <a:t>((props, ref) =&gt;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a:t>
            </a:r>
            <a:r>
              <a:rPr lang="en-US" sz="1800" dirty="0" err="1">
                <a:solidFill>
                  <a:srgbClr val="41A6D9"/>
                </a:solidFill>
                <a:latin typeface="var(--font-monospace)"/>
              </a:rPr>
              <a:t>LogProps</a:t>
            </a:r>
            <a:r>
              <a:rPr lang="en-US" sz="1800" dirty="0">
                <a:solidFill>
                  <a:srgbClr val="5C6773"/>
                </a:solidFill>
                <a:latin typeface="var(--font-monospace)"/>
              </a:rPr>
              <a:t> {...props} </a:t>
            </a:r>
            <a:r>
              <a:rPr lang="en-US" sz="1800" dirty="0" err="1">
                <a:solidFill>
                  <a:srgbClr val="5C6773"/>
                </a:solidFill>
                <a:latin typeface="var(--font-monospace)"/>
              </a:rPr>
              <a:t>forwardedRef</a:t>
            </a:r>
            <a:r>
              <a:rPr lang="en-US" sz="1800" dirty="0">
                <a:solidFill>
                  <a:srgbClr val="5C6773"/>
                </a:solidFill>
                <a:latin typeface="var(--font-monospace)"/>
              </a:rPr>
              <a:t>={ref} /&gt;;</a:t>
            </a:r>
          </a:p>
          <a:p>
            <a:r>
              <a:rPr lang="en-US" sz="1800" dirty="0">
                <a:solidFill>
                  <a:srgbClr val="5C6773"/>
                </a:solidFill>
                <a:latin typeface="var(--font-monospace)"/>
              </a:rPr>
              <a:t>});</a:t>
            </a:r>
          </a:p>
        </p:txBody>
      </p:sp>
    </p:spTree>
    <p:extLst>
      <p:ext uri="{BB962C8B-B14F-4D97-AF65-F5344CB8AC3E}">
        <p14:creationId xmlns:p14="http://schemas.microsoft.com/office/powerpoint/2010/main" val="991713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6AD67-BF25-0547-A584-731885115CC4}"/>
              </a:ext>
            </a:extLst>
          </p:cNvPr>
          <p:cNvSpPr>
            <a:spLocks noGrp="1"/>
          </p:cNvSpPr>
          <p:nvPr>
            <p:ph type="title"/>
          </p:nvPr>
        </p:nvSpPr>
        <p:spPr/>
        <p:txBody>
          <a:bodyPr/>
          <a:lstStyle/>
          <a:p>
            <a:r>
              <a:rPr lang="en-US" dirty="0"/>
              <a:t>Error Boundaries</a:t>
            </a:r>
            <a:endParaRPr lang="en-VN" dirty="0"/>
          </a:p>
        </p:txBody>
      </p:sp>
      <p:sp>
        <p:nvSpPr>
          <p:cNvPr id="5" name="Text Placeholder 4">
            <a:extLst>
              <a:ext uri="{FF2B5EF4-FFF2-40B4-BE49-F238E27FC236}">
                <a16:creationId xmlns:a16="http://schemas.microsoft.com/office/drawing/2014/main" id="{B5A56DE0-9F5E-FF43-9951-44D39E112781}"/>
              </a:ext>
            </a:extLst>
          </p:cNvPr>
          <p:cNvSpPr>
            <a:spLocks noGrp="1"/>
          </p:cNvSpPr>
          <p:nvPr>
            <p:ph type="body" idx="1"/>
          </p:nvPr>
        </p:nvSpPr>
        <p:spPr>
          <a:xfrm>
            <a:off x="0" y="4589463"/>
            <a:ext cx="9324109" cy="2268537"/>
          </a:xfrm>
        </p:spPr>
        <p:txBody>
          <a:bodyPr numCol="2"/>
          <a:lstStyle/>
          <a:p>
            <a:pPr marL="571500" indent="-342900">
              <a:buClr>
                <a:schemeClr val="bg1"/>
              </a:buClr>
              <a:buFont typeface="Arial" panose="020B0604020202020204" pitchFamily="34" charset="0"/>
              <a:buChar char="•"/>
            </a:pPr>
            <a:r>
              <a:rPr lang="en-US" dirty="0"/>
              <a:t>Introducing Error Boundaries</a:t>
            </a:r>
          </a:p>
          <a:p>
            <a:pPr marL="571500" indent="-342900">
              <a:buClr>
                <a:schemeClr val="bg1"/>
              </a:buClr>
              <a:buFont typeface="Arial" panose="020B0604020202020204" pitchFamily="34" charset="0"/>
              <a:buChar char="•"/>
            </a:pPr>
            <a:r>
              <a:rPr lang="en-US" dirty="0"/>
              <a:t>Live Demo</a:t>
            </a:r>
          </a:p>
          <a:p>
            <a:pPr marL="571500" indent="-342900">
              <a:buClr>
                <a:schemeClr val="bg1"/>
              </a:buClr>
              <a:buFont typeface="Arial" panose="020B0604020202020204" pitchFamily="34" charset="0"/>
              <a:buChar char="•"/>
            </a:pPr>
            <a:r>
              <a:rPr lang="en-US" dirty="0"/>
              <a:t>Where to Place Error Boundaries</a:t>
            </a:r>
          </a:p>
          <a:p>
            <a:pPr marL="571500" indent="-342900">
              <a:buClr>
                <a:schemeClr val="bg1"/>
              </a:buClr>
              <a:buFont typeface="Arial" panose="020B0604020202020204" pitchFamily="34" charset="0"/>
              <a:buChar char="•"/>
            </a:pPr>
            <a:r>
              <a:rPr lang="en-US" dirty="0"/>
              <a:t>New Behavior for Uncaught Errors</a:t>
            </a:r>
          </a:p>
          <a:p>
            <a:pPr marL="571500" indent="-342900">
              <a:buClr>
                <a:schemeClr val="bg1"/>
              </a:buClr>
              <a:buFont typeface="Arial" panose="020B0604020202020204" pitchFamily="34" charset="0"/>
              <a:buChar char="•"/>
            </a:pPr>
            <a:r>
              <a:rPr lang="en-US" dirty="0"/>
              <a:t>Component Stack Traces</a:t>
            </a:r>
          </a:p>
          <a:p>
            <a:pPr marL="571500" indent="-342900">
              <a:buClr>
                <a:schemeClr val="bg1"/>
              </a:buClr>
              <a:buFont typeface="Arial" panose="020B0604020202020204" pitchFamily="34" charset="0"/>
              <a:buChar char="•"/>
            </a:pPr>
            <a:r>
              <a:rPr lang="en-US" dirty="0"/>
              <a:t>How About try/catch?</a:t>
            </a:r>
          </a:p>
          <a:p>
            <a:pPr marL="571500" indent="-342900">
              <a:buClr>
                <a:schemeClr val="bg1"/>
              </a:buClr>
              <a:buFont typeface="Arial" panose="020B0604020202020204" pitchFamily="34" charset="0"/>
              <a:buChar char="•"/>
            </a:pPr>
            <a:r>
              <a:rPr lang="en-US" dirty="0"/>
              <a:t>How About Event Handlers?</a:t>
            </a:r>
          </a:p>
          <a:p>
            <a:pPr marL="571500" indent="-342900">
              <a:buClr>
                <a:schemeClr val="bg1"/>
              </a:buClr>
              <a:buFont typeface="Arial" panose="020B0604020202020204" pitchFamily="34" charset="0"/>
              <a:buChar char="•"/>
            </a:pPr>
            <a:r>
              <a:rPr lang="en-US" dirty="0"/>
              <a:t>Naming Changes from React 15</a:t>
            </a:r>
            <a:endParaRPr lang="en-VN" dirty="0"/>
          </a:p>
        </p:txBody>
      </p:sp>
      <p:sp>
        <p:nvSpPr>
          <p:cNvPr id="3" name="Slide Number Placeholder 2">
            <a:extLst>
              <a:ext uri="{FF2B5EF4-FFF2-40B4-BE49-F238E27FC236}">
                <a16:creationId xmlns:a16="http://schemas.microsoft.com/office/drawing/2014/main" id="{CE789CCF-1AF9-EB4B-8E74-E1FF7CBE349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a:t>
            </a:fld>
            <a:endParaRPr lang="ja-JP" altLang="en-US"/>
          </a:p>
        </p:txBody>
      </p:sp>
    </p:spTree>
    <p:extLst>
      <p:ext uri="{BB962C8B-B14F-4D97-AF65-F5344CB8AC3E}">
        <p14:creationId xmlns:p14="http://schemas.microsoft.com/office/powerpoint/2010/main" val="32499670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998B744-D59B-0345-8B33-8F8F77B2E89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30</a:t>
            </a:fld>
            <a:endParaRPr lang="ja-JP" altLang="en-US"/>
          </a:p>
        </p:txBody>
      </p:sp>
      <p:sp>
        <p:nvSpPr>
          <p:cNvPr id="4" name="Rectangle 3">
            <a:extLst>
              <a:ext uri="{FF2B5EF4-FFF2-40B4-BE49-F238E27FC236}">
                <a16:creationId xmlns:a16="http://schemas.microsoft.com/office/drawing/2014/main" id="{B7EBFA3C-E7E8-154D-8EE2-54AF6F55933F}"/>
              </a:ext>
            </a:extLst>
          </p:cNvPr>
          <p:cNvSpPr/>
          <p:nvPr/>
        </p:nvSpPr>
        <p:spPr>
          <a:xfrm>
            <a:off x="871538" y="1610052"/>
            <a:ext cx="10482261" cy="707886"/>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If you name the render function, </a:t>
            </a:r>
            <a:r>
              <a:rPr lang="en-US" sz="2000" dirty="0" err="1">
                <a:latin typeface="Arial" panose="020B0604020202020204" pitchFamily="34" charset="0"/>
                <a:cs typeface="Arial" panose="020B0604020202020204" pitchFamily="34" charset="0"/>
              </a:rPr>
              <a:t>DevTools</a:t>
            </a:r>
            <a:r>
              <a:rPr lang="en-US" sz="2000" dirty="0">
                <a:latin typeface="Arial" panose="020B0604020202020204" pitchFamily="34" charset="0"/>
                <a:cs typeface="Arial" panose="020B0604020202020204" pitchFamily="34" charset="0"/>
              </a:rPr>
              <a:t> will also include its name (e.g. </a:t>
            </a:r>
            <a:r>
              <a:rPr lang="en-US" sz="2000" i="1" dirty="0">
                <a:latin typeface="Arial" panose="020B0604020202020204" pitchFamily="34" charset="0"/>
                <a:cs typeface="Arial" panose="020B0604020202020204" pitchFamily="34" charset="0"/>
              </a:rPr>
              <a:t>”</a:t>
            </a:r>
            <a:r>
              <a:rPr lang="en-US" sz="2000" i="1" dirty="0" err="1">
                <a:latin typeface="Arial" panose="020B0604020202020204" pitchFamily="34" charset="0"/>
                <a:cs typeface="Arial" panose="020B0604020202020204" pitchFamily="34" charset="0"/>
              </a:rPr>
              <a:t>ForwardRef</a:t>
            </a:r>
            <a:r>
              <a:rPr lang="en-US" sz="2000" i="1" dirty="0">
                <a:latin typeface="Arial" panose="020B0604020202020204" pitchFamily="34" charset="0"/>
                <a:cs typeface="Arial" panose="020B0604020202020204" pitchFamily="34" charset="0"/>
              </a:rPr>
              <a:t>(</a:t>
            </a:r>
            <a:r>
              <a:rPr lang="en-US" sz="2000" i="1" dirty="0" err="1">
                <a:latin typeface="Arial" panose="020B0604020202020204" pitchFamily="34" charset="0"/>
                <a:cs typeface="Arial" panose="020B0604020202020204" pitchFamily="34" charset="0"/>
              </a:rPr>
              <a:t>myFunction</a:t>
            </a:r>
            <a:r>
              <a:rPr lang="en-US" sz="2000" i="1"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C2B60BEB-580B-8443-BBAE-7359E5DBDAE1}"/>
              </a:ext>
            </a:extLst>
          </p:cNvPr>
          <p:cNvSpPr/>
          <p:nvPr/>
        </p:nvSpPr>
        <p:spPr>
          <a:xfrm>
            <a:off x="2005013" y="2582817"/>
            <a:ext cx="6096000" cy="1477328"/>
          </a:xfrm>
          <a:prstGeom prst="rect">
            <a:avLst/>
          </a:prstGeom>
          <a:solidFill>
            <a:schemeClr val="bg1">
              <a:lumMod val="95000"/>
            </a:schemeClr>
          </a:solidFill>
        </p:spPr>
        <p:txBody>
          <a:bodyPr>
            <a:spAutoFit/>
          </a:bodyPr>
          <a:lstStyle/>
          <a:p>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41A6D9"/>
                </a:solidFill>
                <a:latin typeface="var(--font-monospace)"/>
              </a:rPr>
              <a:t>WrappedComponent</a:t>
            </a:r>
            <a:r>
              <a:rPr lang="en-US" sz="1800" dirty="0">
                <a:solidFill>
                  <a:srgbClr val="5C6773"/>
                </a:solidFill>
                <a:latin typeface="var(--font-monospace)"/>
              </a:rPr>
              <a:t> = </a:t>
            </a:r>
            <a:r>
              <a:rPr lang="en-US" sz="1800" dirty="0" err="1">
                <a:solidFill>
                  <a:srgbClr val="41A6D9"/>
                </a:solidFill>
                <a:latin typeface="var(--font-monospace)"/>
              </a:rPr>
              <a:t>React</a:t>
            </a:r>
            <a:r>
              <a:rPr lang="en-US" sz="1800" dirty="0" err="1">
                <a:solidFill>
                  <a:srgbClr val="5C6773"/>
                </a:solidFill>
                <a:latin typeface="var(--font-monospace)"/>
              </a:rPr>
              <a:t>.forwardRef</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myFunction</a:t>
            </a:r>
            <a:r>
              <a:rPr lang="en-US" sz="1800" dirty="0">
                <a:solidFill>
                  <a:srgbClr val="5C6773"/>
                </a:solidFill>
                <a:latin typeface="var(--font-monospace)"/>
              </a:rPr>
              <a:t>(props, ref)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a:t>
            </a:r>
            <a:r>
              <a:rPr lang="en-US" sz="1800" dirty="0" err="1">
                <a:solidFill>
                  <a:srgbClr val="41A6D9"/>
                </a:solidFill>
                <a:latin typeface="var(--font-monospace)"/>
              </a:rPr>
              <a:t>LogProps</a:t>
            </a:r>
            <a:r>
              <a:rPr lang="en-US" sz="1800" dirty="0">
                <a:solidFill>
                  <a:srgbClr val="5C6773"/>
                </a:solidFill>
                <a:latin typeface="var(--font-monospace)"/>
              </a:rPr>
              <a:t> {...props} </a:t>
            </a:r>
            <a:r>
              <a:rPr lang="en-US" sz="1800" dirty="0" err="1">
                <a:solidFill>
                  <a:srgbClr val="5C6773"/>
                </a:solidFill>
                <a:latin typeface="var(--font-monospace)"/>
              </a:rPr>
              <a:t>forwardedRef</a:t>
            </a:r>
            <a:r>
              <a:rPr lang="en-US" sz="1800" dirty="0">
                <a:solidFill>
                  <a:srgbClr val="5C6773"/>
                </a:solidFill>
                <a:latin typeface="var(--font-monospace)"/>
              </a:rPr>
              <a:t>={ref} /&gt;;</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37707136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A60160E-5EB7-0642-9BC3-1EAE43F6136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31</a:t>
            </a:fld>
            <a:endParaRPr lang="ja-JP" altLang="en-US"/>
          </a:p>
        </p:txBody>
      </p:sp>
      <p:sp>
        <p:nvSpPr>
          <p:cNvPr id="3" name="Rectangle 2">
            <a:extLst>
              <a:ext uri="{FF2B5EF4-FFF2-40B4-BE49-F238E27FC236}">
                <a16:creationId xmlns:a16="http://schemas.microsoft.com/office/drawing/2014/main" id="{E5C31384-6156-5E42-AAE2-334B0E2AEE7C}"/>
              </a:ext>
            </a:extLst>
          </p:cNvPr>
          <p:cNvSpPr/>
          <p:nvPr/>
        </p:nvSpPr>
        <p:spPr>
          <a:xfrm>
            <a:off x="1004886" y="809952"/>
            <a:ext cx="9639301" cy="307777"/>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You can even set the function’s </a:t>
            </a:r>
            <a:r>
              <a:rPr lang="en-US" sz="2000" dirty="0" err="1">
                <a:highlight>
                  <a:srgbClr val="FFFF00"/>
                </a:highlight>
                <a:latin typeface="Arial" panose="020B0604020202020204" pitchFamily="34" charset="0"/>
                <a:cs typeface="Arial" panose="020B0604020202020204" pitchFamily="34" charset="0"/>
              </a:rPr>
              <a:t>displayName</a:t>
            </a:r>
            <a:r>
              <a:rPr lang="en-US" sz="2000" dirty="0">
                <a:latin typeface="Arial" panose="020B0604020202020204" pitchFamily="34" charset="0"/>
                <a:cs typeface="Arial" panose="020B0604020202020204" pitchFamily="34" charset="0"/>
              </a:rPr>
              <a:t> property to include the component you’re wrapping:</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918201CF-83A2-3943-B680-D25656F3CD0C}"/>
              </a:ext>
            </a:extLst>
          </p:cNvPr>
          <p:cNvSpPr/>
          <p:nvPr/>
        </p:nvSpPr>
        <p:spPr>
          <a:xfrm>
            <a:off x="1526379" y="1832035"/>
            <a:ext cx="8596313" cy="4524315"/>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logProps</a:t>
            </a:r>
            <a:r>
              <a:rPr lang="en-US" sz="1800" dirty="0">
                <a:solidFill>
                  <a:srgbClr val="5C6773"/>
                </a:solidFill>
                <a:latin typeface="var(--font-monospace)"/>
              </a:rPr>
              <a:t>(</a:t>
            </a:r>
            <a:r>
              <a:rPr lang="en-US" sz="1800" dirty="0">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LogProps</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forwardRef</a:t>
            </a:r>
            <a:r>
              <a:rPr lang="en-US" sz="1800" dirty="0">
                <a:solidFill>
                  <a:srgbClr val="5C6773"/>
                </a:solidFill>
                <a:latin typeface="var(--font-monospace)"/>
              </a:rPr>
              <a:t>(props, ref)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&lt;</a:t>
            </a:r>
            <a:r>
              <a:rPr lang="en-US" sz="1800" dirty="0" err="1">
                <a:solidFill>
                  <a:srgbClr val="41A6D9"/>
                </a:solidFill>
                <a:latin typeface="var(--font-monospace)"/>
              </a:rPr>
              <a:t>LogProps</a:t>
            </a:r>
            <a:r>
              <a:rPr lang="en-US" sz="1800" dirty="0">
                <a:solidFill>
                  <a:srgbClr val="5C6773"/>
                </a:solidFill>
                <a:latin typeface="var(--font-monospace)"/>
              </a:rPr>
              <a:t> {...props} </a:t>
            </a:r>
            <a:r>
              <a:rPr lang="en-US" sz="1800" dirty="0" err="1">
                <a:solidFill>
                  <a:srgbClr val="5C6773"/>
                </a:solidFill>
                <a:latin typeface="var(--font-monospace)"/>
              </a:rPr>
              <a:t>forwardedRef</a:t>
            </a:r>
            <a:r>
              <a:rPr lang="en-US" sz="1800" dirty="0">
                <a:solidFill>
                  <a:srgbClr val="5C6773"/>
                </a:solidFill>
                <a:latin typeface="var(--font-monospace)"/>
              </a:rPr>
              <a:t>={ref} /&gt;;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i="1" dirty="0">
                <a:solidFill>
                  <a:srgbClr val="ABB0B6"/>
                </a:solidFill>
                <a:latin typeface="var(--font-monospace)"/>
              </a:rPr>
              <a:t>// Give this component a more helpful display name in </a:t>
            </a:r>
            <a:r>
              <a:rPr lang="en-US" sz="1800" i="1" dirty="0" err="1">
                <a:solidFill>
                  <a:srgbClr val="ABB0B6"/>
                </a:solidFill>
                <a:latin typeface="var(--font-monospace)"/>
              </a:rPr>
              <a:t>DevTools</a:t>
            </a:r>
            <a:r>
              <a:rPr lang="en-US" sz="1800" i="1" dirty="0">
                <a:solidFill>
                  <a:srgbClr val="ABB0B6"/>
                </a:solidFill>
                <a:latin typeface="var(--font-monospace)"/>
              </a:rPr>
              <a:t>.</a:t>
            </a:r>
            <a:endParaRPr lang="en-US" sz="1800" dirty="0">
              <a:solidFill>
                <a:srgbClr val="5C6773"/>
              </a:solidFill>
              <a:latin typeface="var(--font-monospace)"/>
            </a:endParaRPr>
          </a:p>
          <a:p>
            <a:r>
              <a:rPr lang="en-US" sz="1800" dirty="0">
                <a:solidFill>
                  <a:srgbClr val="5C6773"/>
                </a:solidFill>
                <a:latin typeface="var(--font-monospace)"/>
              </a:rPr>
              <a:t>  </a:t>
            </a:r>
            <a:r>
              <a:rPr lang="en-US" sz="1800" i="1" dirty="0">
                <a:solidFill>
                  <a:srgbClr val="ABB0B6"/>
                </a:solidFill>
                <a:latin typeface="var(--font-monospace)"/>
              </a:rPr>
              <a:t>// e.g. "</a:t>
            </a:r>
            <a:r>
              <a:rPr lang="en-US" sz="1800" i="1" dirty="0" err="1">
                <a:solidFill>
                  <a:srgbClr val="ABB0B6"/>
                </a:solidFill>
                <a:latin typeface="var(--font-monospace)"/>
              </a:rPr>
              <a:t>ForwardRef</a:t>
            </a:r>
            <a:r>
              <a:rPr lang="en-US" sz="1800" i="1" dirty="0">
                <a:solidFill>
                  <a:srgbClr val="ABB0B6"/>
                </a:solidFill>
                <a:latin typeface="var(--font-monospace)"/>
              </a:rPr>
              <a:t>(</a:t>
            </a:r>
            <a:r>
              <a:rPr lang="en-US" sz="1800" i="1" dirty="0" err="1">
                <a:solidFill>
                  <a:srgbClr val="ABB0B6"/>
                </a:solidFill>
                <a:latin typeface="var(--font-monospace)"/>
              </a:rPr>
              <a:t>logProps</a:t>
            </a:r>
            <a:r>
              <a:rPr lang="en-US" sz="1800" i="1" dirty="0">
                <a:solidFill>
                  <a:srgbClr val="ABB0B6"/>
                </a:solidFill>
                <a:latin typeface="var(--font-monospace)"/>
              </a:rPr>
              <a:t>(</a:t>
            </a:r>
            <a:r>
              <a:rPr lang="en-US" sz="1800" i="1" dirty="0" err="1">
                <a:solidFill>
                  <a:srgbClr val="ABB0B6"/>
                </a:solidFill>
                <a:latin typeface="var(--font-monospace)"/>
              </a:rPr>
              <a:t>MyComponent</a:t>
            </a:r>
            <a:r>
              <a:rPr lang="en-US" sz="1800" i="1" dirty="0">
                <a:solidFill>
                  <a:srgbClr val="ABB0B6"/>
                </a:solidFill>
                <a:latin typeface="var(--font-monospace)"/>
              </a:rPr>
              <a:t>))"</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name = </a:t>
            </a:r>
            <a:r>
              <a:rPr lang="en-US" sz="1800" dirty="0" err="1">
                <a:solidFill>
                  <a:srgbClr val="41A6D9"/>
                </a:solidFill>
                <a:latin typeface="var(--font-monospace)"/>
              </a:rPr>
              <a:t>Component</a:t>
            </a:r>
            <a:r>
              <a:rPr lang="en-US" sz="1800" dirty="0" err="1">
                <a:solidFill>
                  <a:srgbClr val="5C6773"/>
                </a:solidFill>
                <a:latin typeface="var(--font-monospace)"/>
              </a:rPr>
              <a:t>.displayName</a:t>
            </a:r>
            <a:r>
              <a:rPr lang="en-US" sz="1800" dirty="0">
                <a:solidFill>
                  <a:srgbClr val="5C6773"/>
                </a:solidFill>
                <a:latin typeface="var(--font-monospace)"/>
              </a:rPr>
              <a:t> || </a:t>
            </a:r>
            <a:r>
              <a:rPr lang="en-US" sz="1800" dirty="0" err="1">
                <a:solidFill>
                  <a:srgbClr val="41A6D9"/>
                </a:solidFill>
                <a:latin typeface="var(--font-monospace)"/>
              </a:rPr>
              <a:t>Component</a:t>
            </a:r>
            <a:r>
              <a:rPr lang="en-US" sz="1800" dirty="0" err="1">
                <a:solidFill>
                  <a:srgbClr val="5C6773"/>
                </a:solidFill>
                <a:latin typeface="var(--font-monospace)"/>
              </a:rPr>
              <a:t>.name</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forwardRef.displayName</a:t>
            </a:r>
            <a:r>
              <a:rPr lang="en-US" sz="1800" dirty="0">
                <a:solidFill>
                  <a:srgbClr val="5C6773"/>
                </a:solidFill>
                <a:latin typeface="var(--font-monospace)"/>
              </a:rPr>
              <a:t> = </a:t>
            </a:r>
            <a:r>
              <a:rPr lang="en-US" sz="1800" dirty="0">
                <a:solidFill>
                  <a:srgbClr val="86B300"/>
                </a:solidFill>
                <a:latin typeface="var(--font-monospace)"/>
              </a:rPr>
              <a:t>`</a:t>
            </a:r>
            <a:r>
              <a:rPr lang="en-US" sz="1800" dirty="0" err="1">
                <a:solidFill>
                  <a:srgbClr val="86B300"/>
                </a:solidFill>
                <a:latin typeface="var(--font-monospace)"/>
              </a:rPr>
              <a:t>logProps</a:t>
            </a:r>
            <a:r>
              <a:rPr lang="en-US" sz="1800" dirty="0">
                <a:solidFill>
                  <a:srgbClr val="86B300"/>
                </a:solidFill>
                <a:latin typeface="var(--font-monospace)"/>
              </a:rPr>
              <a:t>(</a:t>
            </a:r>
            <a:r>
              <a:rPr lang="en-US" sz="1800" dirty="0">
                <a:solidFill>
                  <a:srgbClr val="5C6773"/>
                </a:solidFill>
                <a:latin typeface="var(--font-monospace)"/>
              </a:rPr>
              <a:t>${name}</a:t>
            </a:r>
            <a:r>
              <a:rPr lang="en-US" sz="1800" dirty="0">
                <a:solidFill>
                  <a:srgbClr val="86B300"/>
                </a:solidFill>
                <a:latin typeface="var(--font-monospace)"/>
              </a:rPr>
              <a:t>)`</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.forwardRef</a:t>
            </a:r>
            <a:r>
              <a:rPr lang="en-US" sz="1800" dirty="0">
                <a:solidFill>
                  <a:srgbClr val="5C6773"/>
                </a:solidFill>
                <a:latin typeface="var(--font-monospace)"/>
              </a:rPr>
              <a:t>(</a:t>
            </a:r>
            <a:r>
              <a:rPr lang="en-US" sz="1800" dirty="0" err="1">
                <a:solidFill>
                  <a:srgbClr val="5C6773"/>
                </a:solidFill>
                <a:latin typeface="var(--font-monospace)"/>
              </a:rPr>
              <a:t>forwardRef</a:t>
            </a:r>
            <a:r>
              <a:rPr lang="en-US" sz="1800" dirty="0">
                <a:solidFill>
                  <a:srgbClr val="5C6773"/>
                </a:solidFill>
                <a:latin typeface="var(--font-monospace)"/>
              </a:rPr>
              <a:t>);</a:t>
            </a:r>
          </a:p>
          <a:p>
            <a:r>
              <a:rPr lang="en-US" sz="1800" dirty="0">
                <a:solidFill>
                  <a:srgbClr val="5C6773"/>
                </a:solidFill>
                <a:latin typeface="var(--font-monospace)"/>
              </a:rPr>
              <a:t>}</a:t>
            </a:r>
          </a:p>
        </p:txBody>
      </p:sp>
    </p:spTree>
    <p:extLst>
      <p:ext uri="{BB962C8B-B14F-4D97-AF65-F5344CB8AC3E}">
        <p14:creationId xmlns:p14="http://schemas.microsoft.com/office/powerpoint/2010/main" val="25770219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4" y="1648850"/>
            <a:ext cx="9974599"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2000" dirty="0">
                <a:solidFill>
                  <a:schemeClr val="tx1"/>
                </a:solidFill>
              </a:rPr>
              <a:t>React website: </a:t>
            </a:r>
            <a:r>
              <a:rPr lang="en-US" sz="2000" dirty="0">
                <a:solidFill>
                  <a:schemeClr val="accent1">
                    <a:lumMod val="75000"/>
                  </a:schemeClr>
                </a:solidFill>
              </a:rPr>
              <a:t>https://</a:t>
            </a:r>
            <a:r>
              <a:rPr lang="en-US" sz="2000" dirty="0" err="1">
                <a:solidFill>
                  <a:schemeClr val="accent1">
                    <a:lumMod val="75000"/>
                  </a:schemeClr>
                </a:solidFill>
              </a:rPr>
              <a:t>reactjs.org</a:t>
            </a:r>
            <a:r>
              <a:rPr lang="en-US" sz="2000" dirty="0">
                <a:solidFill>
                  <a:schemeClr val="accent1">
                    <a:lumMod val="75000"/>
                  </a:schemeClr>
                </a:solidFill>
              </a:rPr>
              <a:t>/</a:t>
            </a: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Official Document: </a:t>
            </a:r>
            <a:r>
              <a:rPr lang="en-US" sz="2000" dirty="0">
                <a:solidFill>
                  <a:schemeClr val="accent1">
                    <a:lumMod val="75000"/>
                  </a:schemeClr>
                </a:solidFill>
                <a:ea typeface="Times New Roman"/>
                <a:cs typeface="Times New Roman"/>
                <a:sym typeface="Times New Roman"/>
                <a:hlinkClick r:id="rId3">
                  <a:extLst>
                    <a:ext uri="{A12FA001-AC4F-418D-AE19-62706E023703}">
                      <ahyp:hlinkClr xmlns:ahyp="http://schemas.microsoft.com/office/drawing/2018/hyperlinkcolor" val="tx"/>
                    </a:ext>
                  </a:extLst>
                </a:hlinkClick>
              </a:rPr>
              <a:t>https://reactjs.org/docs/getting-started.html</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Redux Official Document: </a:t>
            </a:r>
            <a:r>
              <a:rPr lang="en-US" sz="20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https://redux.js.org/introduction/getting-started</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Redux Official Document: </a:t>
            </a:r>
            <a:r>
              <a:rPr lang="en-US" sz="20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https://react-redux.js.org/introduction/quick-start</a:t>
            </a:r>
            <a:endParaRPr sz="20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32</a:t>
            </a:fld>
            <a:endParaRPr lang="ja-JP"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F9BDAE5-9A08-AD43-9628-6BF56AACAE78}"/>
              </a:ext>
            </a:extLst>
          </p:cNvPr>
          <p:cNvSpPr>
            <a:spLocks noGrp="1"/>
          </p:cNvSpPr>
          <p:nvPr>
            <p:ph type="sldNum" idx="12"/>
          </p:nvPr>
        </p:nvSpPr>
        <p:spPr/>
        <p:txBody>
          <a:bodyPr/>
          <a:lstStyle/>
          <a:p>
            <a:fld id="{00000000-1234-1234-1234-123412341234}" type="slidenum">
              <a:rPr lang="en-US" altLang="ja-JP" smtClean="0"/>
              <a:pPr/>
              <a:t>4</a:t>
            </a:fld>
            <a:endParaRPr lang="ja-JP" altLang="en-US"/>
          </a:p>
        </p:txBody>
      </p:sp>
      <p:sp>
        <p:nvSpPr>
          <p:cNvPr id="5" name="Rectangle 4">
            <a:extLst>
              <a:ext uri="{FF2B5EF4-FFF2-40B4-BE49-F238E27FC236}">
                <a16:creationId xmlns:a16="http://schemas.microsoft.com/office/drawing/2014/main" id="{9FB84E91-FA92-4D45-B40A-3B32B3911277}"/>
              </a:ext>
            </a:extLst>
          </p:cNvPr>
          <p:cNvSpPr/>
          <p:nvPr/>
        </p:nvSpPr>
        <p:spPr>
          <a:xfrm>
            <a:off x="1620982" y="2387025"/>
            <a:ext cx="9254836" cy="1862048"/>
          </a:xfrm>
          <a:prstGeom prst="rect">
            <a:avLst/>
          </a:prstGeom>
        </p:spPr>
        <p:txBody>
          <a:bodyPr wrap="square">
            <a:spAutoFit/>
          </a:bodyPr>
          <a:lstStyle/>
          <a:p>
            <a:pPr>
              <a:spcBef>
                <a:spcPts val="600"/>
              </a:spcBef>
              <a:spcAft>
                <a:spcPts val="1200"/>
              </a:spcAft>
            </a:pPr>
            <a:r>
              <a:rPr lang="en-US" sz="2000" dirty="0">
                <a:solidFill>
                  <a:srgbClr val="6D6D6D"/>
                </a:solidFill>
                <a:latin typeface="Arial" panose="020B0604020202020204" pitchFamily="34" charset="0"/>
                <a:cs typeface="Arial" panose="020B0604020202020204" pitchFamily="34" charset="0"/>
              </a:rPr>
              <a:t>In the past, JavaScript errors inside components used to corrupt </a:t>
            </a:r>
            <a:r>
              <a:rPr lang="en-US" sz="2000" dirty="0" err="1">
                <a:solidFill>
                  <a:srgbClr val="6D6D6D"/>
                </a:solidFill>
                <a:latin typeface="Arial" panose="020B0604020202020204" pitchFamily="34" charset="0"/>
                <a:cs typeface="Arial" panose="020B0604020202020204" pitchFamily="34" charset="0"/>
              </a:rPr>
              <a:t>React’s</a:t>
            </a:r>
            <a:r>
              <a:rPr lang="en-US" sz="2000" dirty="0">
                <a:solidFill>
                  <a:srgbClr val="6D6D6D"/>
                </a:solidFill>
                <a:latin typeface="Arial" panose="020B0604020202020204" pitchFamily="34" charset="0"/>
                <a:cs typeface="Arial" panose="020B0604020202020204" pitchFamily="34" charset="0"/>
              </a:rPr>
              <a:t> internal state and cause it to </a:t>
            </a:r>
            <a:r>
              <a:rPr lang="en-US" sz="2000" dirty="0">
                <a:solidFill>
                  <a:srgbClr val="1A1A1A"/>
                </a:solidFill>
                <a:latin typeface="Arial" panose="020B0604020202020204" pitchFamily="34" charset="0"/>
                <a:cs typeface="Arial" panose="020B0604020202020204" pitchFamily="34" charset="0"/>
                <a:hlinkClick r:id="rId2"/>
              </a:rPr>
              <a:t>emit</a:t>
            </a:r>
            <a:r>
              <a:rPr lang="en-US" sz="2000" dirty="0">
                <a:solidFill>
                  <a:srgbClr val="6D6D6D"/>
                </a:solidFill>
                <a:latin typeface="Arial" panose="020B0604020202020204" pitchFamily="34" charset="0"/>
                <a:cs typeface="Arial" panose="020B0604020202020204" pitchFamily="34" charset="0"/>
              </a:rPr>
              <a:t> </a:t>
            </a:r>
            <a:r>
              <a:rPr lang="en-US" sz="2000" dirty="0">
                <a:solidFill>
                  <a:srgbClr val="1A1A1A"/>
                </a:solidFill>
                <a:latin typeface="Arial" panose="020B0604020202020204" pitchFamily="34" charset="0"/>
                <a:cs typeface="Arial" panose="020B0604020202020204" pitchFamily="34" charset="0"/>
                <a:hlinkClick r:id="rId3"/>
              </a:rPr>
              <a:t>cryptic</a:t>
            </a:r>
            <a:r>
              <a:rPr lang="en-US" sz="2000" dirty="0">
                <a:solidFill>
                  <a:srgbClr val="6D6D6D"/>
                </a:solidFill>
                <a:latin typeface="Arial" panose="020B0604020202020204" pitchFamily="34" charset="0"/>
                <a:cs typeface="Arial" panose="020B0604020202020204" pitchFamily="34" charset="0"/>
              </a:rPr>
              <a:t> </a:t>
            </a:r>
            <a:r>
              <a:rPr lang="en-US" sz="2000" dirty="0">
                <a:solidFill>
                  <a:srgbClr val="1A1A1A"/>
                </a:solidFill>
                <a:latin typeface="Arial" panose="020B0604020202020204" pitchFamily="34" charset="0"/>
                <a:cs typeface="Arial" panose="020B0604020202020204" pitchFamily="34" charset="0"/>
                <a:hlinkClick r:id="rId4"/>
              </a:rPr>
              <a:t>errors</a:t>
            </a:r>
            <a:r>
              <a:rPr lang="en-US" sz="2000" dirty="0">
                <a:solidFill>
                  <a:srgbClr val="6D6D6D"/>
                </a:solidFill>
                <a:latin typeface="Arial" panose="020B0604020202020204" pitchFamily="34" charset="0"/>
                <a:cs typeface="Arial" panose="020B0604020202020204" pitchFamily="34" charset="0"/>
              </a:rPr>
              <a:t> on next renders. </a:t>
            </a:r>
          </a:p>
          <a:p>
            <a:pPr>
              <a:spcBef>
                <a:spcPts val="600"/>
              </a:spcBef>
              <a:spcAft>
                <a:spcPts val="1200"/>
              </a:spcAft>
            </a:pPr>
            <a:r>
              <a:rPr lang="en-US" sz="2000" dirty="0">
                <a:solidFill>
                  <a:srgbClr val="6D6D6D"/>
                </a:solidFill>
                <a:latin typeface="Arial" panose="020B0604020202020204" pitchFamily="34" charset="0"/>
                <a:cs typeface="Arial" panose="020B0604020202020204" pitchFamily="34" charset="0"/>
              </a:rPr>
              <a:t>These errors were always caused by an earlier error in the application code, but React did not provide a way to handle them gracefully in components, and could not recover from them.</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224880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E4ADBC1-3DB1-744F-94B0-EBC663783BE4}"/>
              </a:ext>
            </a:extLst>
          </p:cNvPr>
          <p:cNvSpPr>
            <a:spLocks noGrp="1"/>
          </p:cNvSpPr>
          <p:nvPr>
            <p:ph type="title"/>
          </p:nvPr>
        </p:nvSpPr>
        <p:spPr/>
        <p:txBody>
          <a:bodyPr/>
          <a:lstStyle/>
          <a:p>
            <a:r>
              <a:rPr lang="en-US" dirty="0"/>
              <a:t>Introducing Error Boundaries</a:t>
            </a:r>
            <a:endParaRPr lang="en-VN" dirty="0"/>
          </a:p>
        </p:txBody>
      </p:sp>
      <p:sp>
        <p:nvSpPr>
          <p:cNvPr id="2" name="Slide Number Placeholder 1">
            <a:extLst>
              <a:ext uri="{FF2B5EF4-FFF2-40B4-BE49-F238E27FC236}">
                <a16:creationId xmlns:a16="http://schemas.microsoft.com/office/drawing/2014/main" id="{FD44BA34-2BCA-9C41-955C-135C3094C21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
        <p:nvSpPr>
          <p:cNvPr id="4" name="Rectangle 3">
            <a:extLst>
              <a:ext uri="{FF2B5EF4-FFF2-40B4-BE49-F238E27FC236}">
                <a16:creationId xmlns:a16="http://schemas.microsoft.com/office/drawing/2014/main" id="{081AFA0A-4CE8-8443-B2E0-DBC7B381C18A}"/>
              </a:ext>
            </a:extLst>
          </p:cNvPr>
          <p:cNvSpPr/>
          <p:nvPr/>
        </p:nvSpPr>
        <p:spPr>
          <a:xfrm>
            <a:off x="981075" y="2054608"/>
            <a:ext cx="10229850" cy="2092881"/>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A JavaScript error in a part of the UI shouldn’t break the whole app. To solve this problem for React users, React 16 introduces a new concept of an “error boundary”.</a:t>
            </a:r>
          </a:p>
          <a:p>
            <a:pPr indent="205200">
              <a:spcBef>
                <a:spcPts val="600"/>
              </a:spcBef>
              <a:spcAft>
                <a:spcPts val="600"/>
              </a:spcAft>
            </a:pPr>
            <a:r>
              <a:rPr lang="en-US" sz="2000" dirty="0">
                <a:latin typeface="Arial" panose="020B0604020202020204" pitchFamily="34" charset="0"/>
                <a:cs typeface="Arial" panose="020B0604020202020204" pitchFamily="34" charset="0"/>
              </a:rPr>
              <a:t>Error boundaries are React components that </a:t>
            </a:r>
            <a:r>
              <a:rPr lang="en-US" sz="2000" b="1" dirty="0">
                <a:latin typeface="Arial" panose="020B0604020202020204" pitchFamily="34" charset="0"/>
                <a:cs typeface="Arial" panose="020B0604020202020204" pitchFamily="34" charset="0"/>
              </a:rPr>
              <a:t>catch JavaScript errors anywhere in their child component tree, log those errors, and display a fallback UI</a:t>
            </a:r>
            <a:r>
              <a:rPr lang="en-US" sz="2000" dirty="0">
                <a:latin typeface="Arial" panose="020B0604020202020204" pitchFamily="34" charset="0"/>
                <a:cs typeface="Arial" panose="020B0604020202020204" pitchFamily="34" charset="0"/>
              </a:rPr>
              <a:t> instead of the component tree that crashed. Error boundaries catch errors during rendering, in lifecycle methods, and in constructors of the whole tree below them.</a:t>
            </a:r>
          </a:p>
        </p:txBody>
      </p:sp>
      <p:sp>
        <p:nvSpPr>
          <p:cNvPr id="5" name="Rectangle 4">
            <a:extLst>
              <a:ext uri="{FF2B5EF4-FFF2-40B4-BE49-F238E27FC236}">
                <a16:creationId xmlns:a16="http://schemas.microsoft.com/office/drawing/2014/main" id="{41E3F030-64CD-1B4F-B97D-23B0FB0A7B3F}"/>
              </a:ext>
            </a:extLst>
          </p:cNvPr>
          <p:cNvSpPr/>
          <p:nvPr/>
        </p:nvSpPr>
        <p:spPr>
          <a:xfrm>
            <a:off x="981075" y="4500776"/>
            <a:ext cx="9705975" cy="1323439"/>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A class component becomes an error boundary if it defines either (or both) of the lifecycle methods </a:t>
            </a:r>
            <a:r>
              <a:rPr lang="en-US" sz="2000" dirty="0">
                <a:highlight>
                  <a:srgbClr val="FFFF00"/>
                </a:highlight>
                <a:latin typeface="Arial" panose="020B0604020202020204" pitchFamily="34" charset="0"/>
                <a:cs typeface="Arial" panose="020B0604020202020204" pitchFamily="34" charset="0"/>
                <a:hlinkClick r:id="rId3"/>
              </a:rPr>
              <a:t>static getDerivedStateFromError()</a:t>
            </a:r>
            <a:r>
              <a:rPr lang="en-US" sz="2000" dirty="0">
                <a:latin typeface="Arial" panose="020B0604020202020204" pitchFamily="34" charset="0"/>
                <a:cs typeface="Arial" panose="020B0604020202020204" pitchFamily="34" charset="0"/>
              </a:rPr>
              <a:t> or </a:t>
            </a:r>
            <a:r>
              <a:rPr lang="en-US" sz="2000" dirty="0">
                <a:highlight>
                  <a:srgbClr val="FFFF00"/>
                </a:highlight>
                <a:latin typeface="Arial" panose="020B0604020202020204" pitchFamily="34" charset="0"/>
                <a:cs typeface="Arial" panose="020B0604020202020204" pitchFamily="34" charset="0"/>
                <a:hlinkClick r:id="rId4"/>
              </a:rPr>
              <a:t>componentDidCatch()</a:t>
            </a:r>
            <a:r>
              <a:rPr lang="en-US" sz="2000" dirty="0">
                <a:latin typeface="Arial" panose="020B0604020202020204" pitchFamily="34" charset="0"/>
                <a:cs typeface="Arial" panose="020B0604020202020204" pitchFamily="34" charset="0"/>
              </a:rPr>
              <a:t>. Use </a:t>
            </a:r>
            <a:r>
              <a:rPr lang="en-US" sz="2000" dirty="0">
                <a:highlight>
                  <a:srgbClr val="FFFF00"/>
                </a:highlight>
                <a:latin typeface="Arial" panose="020B0604020202020204" pitchFamily="34" charset="0"/>
                <a:cs typeface="Arial" panose="020B0604020202020204" pitchFamily="34" charset="0"/>
              </a:rPr>
              <a:t>static </a:t>
            </a:r>
            <a:r>
              <a:rPr lang="en-US" sz="2000" dirty="0" err="1">
                <a:highlight>
                  <a:srgbClr val="FFFF00"/>
                </a:highlight>
                <a:latin typeface="Arial" panose="020B0604020202020204" pitchFamily="34" charset="0"/>
                <a:cs typeface="Arial" panose="020B0604020202020204" pitchFamily="34" charset="0"/>
              </a:rPr>
              <a:t>getDerivedStateFromError</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to render a fallback UI after an error has been thrown. Use </a:t>
            </a:r>
            <a:r>
              <a:rPr lang="en-US" sz="2000" dirty="0" err="1">
                <a:highlight>
                  <a:srgbClr val="FFFF00"/>
                </a:highlight>
                <a:latin typeface="Arial" panose="020B0604020202020204" pitchFamily="34" charset="0"/>
                <a:cs typeface="Arial" panose="020B0604020202020204" pitchFamily="34" charset="0"/>
              </a:rPr>
              <a:t>componentDidCatch</a:t>
            </a:r>
            <a:r>
              <a:rPr lang="en-US" sz="2000" dirty="0">
                <a:highlight>
                  <a:srgbClr val="FFFF00"/>
                </a:highlight>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 to log error information.</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28571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6935E66-ADA5-5241-96C3-B7E77F45AA0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4" name="Rectangle 3">
            <a:extLst>
              <a:ext uri="{FF2B5EF4-FFF2-40B4-BE49-F238E27FC236}">
                <a16:creationId xmlns:a16="http://schemas.microsoft.com/office/drawing/2014/main" id="{A5B7DE3D-DFBB-3847-995D-9C58C842692C}"/>
              </a:ext>
            </a:extLst>
          </p:cNvPr>
          <p:cNvSpPr/>
          <p:nvPr/>
        </p:nvSpPr>
        <p:spPr>
          <a:xfrm>
            <a:off x="1357312" y="305068"/>
            <a:ext cx="6881813" cy="6247864"/>
          </a:xfrm>
          <a:prstGeom prst="rect">
            <a:avLst/>
          </a:prstGeom>
          <a:solidFill>
            <a:schemeClr val="bg1">
              <a:lumMod val="95000"/>
            </a:schemeClr>
          </a:solidFill>
        </p:spPr>
        <p:txBody>
          <a:bodyPr wrap="square">
            <a:spAutoFit/>
          </a:bodyPr>
          <a:lstStyle/>
          <a:p>
            <a:r>
              <a:rPr lang="en-US" sz="1600" dirty="0">
                <a:solidFill>
                  <a:srgbClr val="F2590C"/>
                </a:solidFill>
                <a:latin typeface="var(--font-monospace)"/>
              </a:rPr>
              <a:t>class</a:t>
            </a:r>
            <a:r>
              <a:rPr lang="en-US" sz="1600" dirty="0">
                <a:solidFill>
                  <a:srgbClr val="5C6773"/>
                </a:solidFill>
                <a:latin typeface="var(--font-monospace)"/>
              </a:rPr>
              <a:t> </a:t>
            </a:r>
            <a:r>
              <a:rPr lang="en-US" sz="1600" dirty="0" err="1">
                <a:solidFill>
                  <a:srgbClr val="41A6D9"/>
                </a:solidFill>
                <a:latin typeface="var(--font-monospace)"/>
              </a:rPr>
              <a:t>ErrorBoundary</a:t>
            </a:r>
            <a:r>
              <a:rPr lang="en-US" sz="1600" dirty="0">
                <a:solidFill>
                  <a:srgbClr val="5C6773"/>
                </a:solidFill>
                <a:latin typeface="var(--font-monospace)"/>
              </a:rPr>
              <a:t> </a:t>
            </a:r>
            <a:r>
              <a:rPr lang="en-US" sz="1600" dirty="0">
                <a:solidFill>
                  <a:srgbClr val="F2590C"/>
                </a:solidFill>
                <a:latin typeface="var(--font-monospace)"/>
              </a:rPr>
              <a:t>extends</a:t>
            </a:r>
            <a:r>
              <a:rPr lang="en-US" sz="1600" dirty="0">
                <a:solidFill>
                  <a:srgbClr val="5C6773"/>
                </a:solidFill>
                <a:latin typeface="var(--font-monospace)"/>
              </a:rPr>
              <a:t> </a:t>
            </a:r>
            <a:r>
              <a:rPr lang="en-US" sz="1600" dirty="0" err="1">
                <a:solidFill>
                  <a:srgbClr val="41A6D9"/>
                </a:solidFill>
                <a:latin typeface="var(--font-monospace)"/>
              </a:rPr>
              <a:t>React</a:t>
            </a:r>
            <a:r>
              <a:rPr lang="en-US" sz="1600" dirty="0" err="1">
                <a:solidFill>
                  <a:srgbClr val="5C6773"/>
                </a:solidFill>
                <a:latin typeface="var(--font-monospace)"/>
              </a:rPr>
              <a:t>.</a:t>
            </a:r>
            <a:r>
              <a:rPr lang="en-US" sz="1600" dirty="0" err="1">
                <a:solidFill>
                  <a:srgbClr val="41A6D9"/>
                </a:solidFill>
                <a:latin typeface="var(--font-monospace)"/>
              </a:rPr>
              <a:t>Component</a:t>
            </a:r>
            <a:r>
              <a:rPr lang="en-US" sz="1600" dirty="0">
                <a:solidFill>
                  <a:srgbClr val="5C6773"/>
                </a:solidFill>
                <a:latin typeface="var(--font-monospace)"/>
              </a:rPr>
              <a:t> {</a:t>
            </a:r>
          </a:p>
          <a:p>
            <a:r>
              <a:rPr lang="en-US" sz="1600" dirty="0">
                <a:solidFill>
                  <a:srgbClr val="5C6773"/>
                </a:solidFill>
                <a:latin typeface="var(--font-monospace)"/>
              </a:rPr>
              <a:t>  </a:t>
            </a:r>
            <a:r>
              <a:rPr lang="en-US" sz="1600" dirty="0">
                <a:solidFill>
                  <a:srgbClr val="F2590C"/>
                </a:solidFill>
                <a:latin typeface="var(--font-monospace)"/>
              </a:rPr>
              <a:t>constructor</a:t>
            </a:r>
            <a:r>
              <a:rPr lang="en-US" sz="1600" dirty="0">
                <a:solidFill>
                  <a:srgbClr val="5C6773"/>
                </a:solidFill>
                <a:latin typeface="var(--font-monospace)"/>
              </a:rPr>
              <a:t>(props) {</a:t>
            </a:r>
          </a:p>
          <a:p>
            <a:r>
              <a:rPr lang="en-US" sz="1600" dirty="0">
                <a:solidFill>
                  <a:srgbClr val="5C6773"/>
                </a:solidFill>
                <a:latin typeface="var(--font-monospace)"/>
              </a:rPr>
              <a:t>    </a:t>
            </a:r>
            <a:r>
              <a:rPr lang="en-US" sz="1600" dirty="0">
                <a:solidFill>
                  <a:srgbClr val="F2590C"/>
                </a:solidFill>
                <a:latin typeface="var(--font-monospace)"/>
              </a:rPr>
              <a:t>super</a:t>
            </a:r>
            <a:r>
              <a:rPr lang="en-US" sz="1600" dirty="0">
                <a:solidFill>
                  <a:srgbClr val="5C6773"/>
                </a:solidFill>
                <a:latin typeface="var(--font-monospace)"/>
              </a:rPr>
              <a:t>(props);</a:t>
            </a:r>
          </a:p>
          <a:p>
            <a:r>
              <a:rPr lang="en-US" sz="1600" dirty="0">
                <a:solidFill>
                  <a:srgbClr val="5C6773"/>
                </a:solidFill>
                <a:latin typeface="var(--font-monospace)"/>
              </a:rPr>
              <a:t>    </a:t>
            </a:r>
            <a:r>
              <a:rPr lang="en-US" sz="1600" dirty="0" err="1">
                <a:solidFill>
                  <a:srgbClr val="F2590C"/>
                </a:solidFill>
                <a:latin typeface="var(--font-monospace)"/>
              </a:rPr>
              <a:t>this</a:t>
            </a:r>
            <a:r>
              <a:rPr lang="en-US" sz="1600" dirty="0" err="1">
                <a:solidFill>
                  <a:srgbClr val="5C6773"/>
                </a:solidFill>
                <a:latin typeface="var(--font-monospace)"/>
              </a:rPr>
              <a:t>.state</a:t>
            </a:r>
            <a:r>
              <a:rPr lang="en-US" sz="1600" dirty="0">
                <a:solidFill>
                  <a:srgbClr val="5C6773"/>
                </a:solidFill>
                <a:latin typeface="var(--font-monospace)"/>
              </a:rPr>
              <a:t> = { </a:t>
            </a:r>
            <a:r>
              <a:rPr lang="en-US" sz="1600" dirty="0" err="1">
                <a:solidFill>
                  <a:srgbClr val="5C6773"/>
                </a:solidFill>
                <a:latin typeface="var(--font-monospace)"/>
              </a:rPr>
              <a:t>hasError</a:t>
            </a:r>
            <a:r>
              <a:rPr lang="en-US" sz="1600" dirty="0">
                <a:solidFill>
                  <a:srgbClr val="5C6773"/>
                </a:solidFill>
                <a:latin typeface="var(--font-monospace)"/>
              </a:rPr>
              <a:t>: </a:t>
            </a:r>
            <a:r>
              <a:rPr lang="en-US" sz="1600" dirty="0">
                <a:solidFill>
                  <a:srgbClr val="F2590C"/>
                </a:solidFill>
                <a:latin typeface="var(--font-monospace)"/>
              </a:rPr>
              <a:t>false</a:t>
            </a:r>
            <a:r>
              <a:rPr lang="en-US" sz="1600" dirty="0">
                <a:solidFill>
                  <a:srgbClr val="5C6773"/>
                </a:solidFill>
                <a:latin typeface="var(--font-monospace)"/>
              </a:rPr>
              <a:t> };</a:t>
            </a:r>
          </a:p>
          <a:p>
            <a:r>
              <a:rPr lang="en-US" sz="1600" dirty="0">
                <a:solidFill>
                  <a:srgbClr val="5C6773"/>
                </a:solidFill>
                <a:latin typeface="var(--font-monospace)"/>
              </a:rPr>
              <a:t>  }</a:t>
            </a:r>
          </a:p>
          <a:p>
            <a:br>
              <a:rPr lang="en-US" sz="1600" dirty="0">
                <a:solidFill>
                  <a:srgbClr val="5C6773"/>
                </a:solidFill>
                <a:latin typeface="var(--font-monospace)"/>
              </a:rPr>
            </a:br>
            <a:r>
              <a:rPr lang="en-US" sz="1600" dirty="0">
                <a:solidFill>
                  <a:srgbClr val="5C6773"/>
                </a:solidFill>
                <a:latin typeface="var(--font-monospace)"/>
              </a:rPr>
              <a:t>  static </a:t>
            </a:r>
            <a:r>
              <a:rPr lang="en-US" sz="1600" dirty="0" err="1">
                <a:solidFill>
                  <a:srgbClr val="5C6773"/>
                </a:solidFill>
                <a:latin typeface="var(--font-monospace)"/>
              </a:rPr>
              <a:t>getDerivedStateFromError</a:t>
            </a:r>
            <a:r>
              <a:rPr lang="en-US" sz="1600" dirty="0">
                <a:solidFill>
                  <a:srgbClr val="5C6773"/>
                </a:solidFill>
                <a:latin typeface="var(--font-monospace)"/>
              </a:rPr>
              <a:t>(error) {</a:t>
            </a:r>
          </a:p>
          <a:p>
            <a:r>
              <a:rPr lang="en-US" sz="1600" dirty="0">
                <a:solidFill>
                  <a:srgbClr val="5C6773"/>
                </a:solidFill>
                <a:latin typeface="var(--font-monospace)"/>
              </a:rPr>
              <a:t>    </a:t>
            </a:r>
            <a:r>
              <a:rPr lang="en-US" sz="1600" i="1" dirty="0">
                <a:solidFill>
                  <a:srgbClr val="ABB0B6"/>
                </a:solidFill>
                <a:latin typeface="var(--font-monospace)"/>
              </a:rPr>
              <a:t>// Update state so the next render will show the fallback UI.</a:t>
            </a:r>
            <a:endParaRPr lang="en-US" sz="1600" dirty="0">
              <a:solidFill>
                <a:srgbClr val="5C6773"/>
              </a:solidFill>
              <a:latin typeface="var(--font-monospace)"/>
            </a:endParaRPr>
          </a:p>
          <a:p>
            <a:r>
              <a:rPr lang="en-US" sz="1600" dirty="0">
                <a:solidFill>
                  <a:srgbClr val="5C6773"/>
                </a:solidFill>
                <a:latin typeface="var(--font-monospace)"/>
              </a:rPr>
              <a:t>    </a:t>
            </a:r>
            <a:r>
              <a:rPr lang="en-US" sz="1600" dirty="0">
                <a:solidFill>
                  <a:srgbClr val="F2590C"/>
                </a:solidFill>
                <a:latin typeface="var(--font-monospace)"/>
              </a:rPr>
              <a:t>return</a:t>
            </a:r>
            <a:r>
              <a:rPr lang="en-US" sz="1600" dirty="0">
                <a:solidFill>
                  <a:srgbClr val="5C6773"/>
                </a:solidFill>
                <a:latin typeface="var(--font-monospace)"/>
              </a:rPr>
              <a:t> { </a:t>
            </a:r>
            <a:r>
              <a:rPr lang="en-US" sz="1600" dirty="0" err="1">
                <a:solidFill>
                  <a:srgbClr val="5C6773"/>
                </a:solidFill>
                <a:latin typeface="var(--font-monospace)"/>
              </a:rPr>
              <a:t>hasError</a:t>
            </a:r>
            <a:r>
              <a:rPr lang="en-US" sz="1600" dirty="0">
                <a:solidFill>
                  <a:srgbClr val="5C6773"/>
                </a:solidFill>
                <a:latin typeface="var(--font-monospace)"/>
              </a:rPr>
              <a:t>: </a:t>
            </a:r>
            <a:r>
              <a:rPr lang="en-US" sz="1600" dirty="0">
                <a:solidFill>
                  <a:srgbClr val="F2590C"/>
                </a:solidFill>
                <a:latin typeface="var(--font-monospace)"/>
              </a:rPr>
              <a:t>true</a:t>
            </a:r>
            <a:r>
              <a:rPr lang="en-US" sz="1600" dirty="0">
                <a:solidFill>
                  <a:srgbClr val="5C6773"/>
                </a:solidFill>
                <a:latin typeface="var(--font-monospace)"/>
              </a:rPr>
              <a:t> };</a:t>
            </a:r>
          </a:p>
          <a:p>
            <a:r>
              <a:rPr lang="en-US" sz="1600" dirty="0">
                <a:solidFill>
                  <a:srgbClr val="5C6773"/>
                </a:solidFill>
                <a:latin typeface="var(--font-monospace)"/>
              </a:rPr>
              <a:t>  }</a:t>
            </a:r>
          </a:p>
          <a:p>
            <a:br>
              <a:rPr lang="en-US" sz="1600" dirty="0">
                <a:solidFill>
                  <a:srgbClr val="5C6773"/>
                </a:solidFill>
                <a:latin typeface="var(--font-monospace)"/>
              </a:rPr>
            </a:br>
            <a:r>
              <a:rPr lang="en-US" sz="1600" dirty="0">
                <a:solidFill>
                  <a:srgbClr val="5C6773"/>
                </a:solidFill>
                <a:latin typeface="var(--font-monospace)"/>
              </a:rPr>
              <a:t>  </a:t>
            </a:r>
            <a:r>
              <a:rPr lang="en-US" sz="1600" dirty="0" err="1">
                <a:solidFill>
                  <a:srgbClr val="5C6773"/>
                </a:solidFill>
                <a:latin typeface="var(--font-monospace)"/>
              </a:rPr>
              <a:t>componentDidCatch</a:t>
            </a:r>
            <a:r>
              <a:rPr lang="en-US" sz="1600" dirty="0">
                <a:solidFill>
                  <a:srgbClr val="5C6773"/>
                </a:solidFill>
                <a:latin typeface="var(--font-monospace)"/>
              </a:rPr>
              <a:t>(error, </a:t>
            </a:r>
            <a:r>
              <a:rPr lang="en-US" sz="1600" dirty="0" err="1">
                <a:solidFill>
                  <a:srgbClr val="5C6773"/>
                </a:solidFill>
                <a:latin typeface="var(--font-monospace)"/>
              </a:rPr>
              <a:t>errorInfo</a:t>
            </a:r>
            <a:r>
              <a:rPr lang="en-US" sz="1600" dirty="0">
                <a:solidFill>
                  <a:srgbClr val="5C6773"/>
                </a:solidFill>
                <a:latin typeface="var(--font-monospace)"/>
              </a:rPr>
              <a:t>) {</a:t>
            </a:r>
          </a:p>
          <a:p>
            <a:r>
              <a:rPr lang="en-US" sz="1600" dirty="0">
                <a:solidFill>
                  <a:srgbClr val="5C6773"/>
                </a:solidFill>
                <a:latin typeface="var(--font-monospace)"/>
              </a:rPr>
              <a:t>    </a:t>
            </a:r>
            <a:r>
              <a:rPr lang="en-US" sz="1600" i="1" dirty="0">
                <a:solidFill>
                  <a:srgbClr val="ABB0B6"/>
                </a:solidFill>
                <a:latin typeface="var(--font-monospace)"/>
              </a:rPr>
              <a:t>// You can also log the error to an error reporting service</a:t>
            </a:r>
            <a:endParaRPr lang="en-US" sz="1600" dirty="0">
              <a:solidFill>
                <a:srgbClr val="5C6773"/>
              </a:solidFill>
              <a:latin typeface="var(--font-monospace)"/>
            </a:endParaRPr>
          </a:p>
          <a:p>
            <a:r>
              <a:rPr lang="en-US" sz="1600" dirty="0">
                <a:solidFill>
                  <a:srgbClr val="5C6773"/>
                </a:solidFill>
                <a:latin typeface="var(--font-monospace)"/>
              </a:rPr>
              <a:t>    </a:t>
            </a:r>
            <a:r>
              <a:rPr lang="en-US" sz="1600" dirty="0" err="1">
                <a:solidFill>
                  <a:srgbClr val="5C6773"/>
                </a:solidFill>
                <a:latin typeface="var(--font-monospace)"/>
              </a:rPr>
              <a:t>logErrorToMyService</a:t>
            </a:r>
            <a:r>
              <a:rPr lang="en-US" sz="1600" dirty="0">
                <a:solidFill>
                  <a:srgbClr val="5C6773"/>
                </a:solidFill>
                <a:latin typeface="var(--font-monospace)"/>
              </a:rPr>
              <a:t>(error, </a:t>
            </a:r>
            <a:r>
              <a:rPr lang="en-US" sz="1600" dirty="0" err="1">
                <a:solidFill>
                  <a:srgbClr val="5C6773"/>
                </a:solidFill>
                <a:latin typeface="var(--font-monospace)"/>
              </a:rPr>
              <a:t>errorInfo</a:t>
            </a:r>
            <a:r>
              <a:rPr lang="en-US" sz="1600" dirty="0">
                <a:solidFill>
                  <a:srgbClr val="5C6773"/>
                </a:solidFill>
                <a:latin typeface="var(--font-monospace)"/>
              </a:rPr>
              <a:t>);</a:t>
            </a:r>
          </a:p>
          <a:p>
            <a:r>
              <a:rPr lang="en-US" sz="1600" dirty="0">
                <a:solidFill>
                  <a:srgbClr val="5C6773"/>
                </a:solidFill>
                <a:latin typeface="var(--font-monospace)"/>
              </a:rPr>
              <a:t>  }</a:t>
            </a:r>
          </a:p>
          <a:p>
            <a:br>
              <a:rPr lang="en-US" sz="1600" dirty="0">
                <a:solidFill>
                  <a:srgbClr val="5C6773"/>
                </a:solidFill>
                <a:latin typeface="var(--font-monospace)"/>
              </a:rPr>
            </a:br>
            <a:r>
              <a:rPr lang="en-US" sz="1600" dirty="0">
                <a:solidFill>
                  <a:srgbClr val="5C6773"/>
                </a:solidFill>
                <a:latin typeface="var(--font-monospace)"/>
              </a:rPr>
              <a:t>  render() {</a:t>
            </a:r>
          </a:p>
          <a:p>
            <a:r>
              <a:rPr lang="en-US" sz="1600" dirty="0">
                <a:solidFill>
                  <a:srgbClr val="5C6773"/>
                </a:solidFill>
                <a:latin typeface="var(--font-monospace)"/>
              </a:rPr>
              <a:t>    </a:t>
            </a:r>
            <a:r>
              <a:rPr lang="en-US" sz="1600" dirty="0">
                <a:solidFill>
                  <a:srgbClr val="F2590C"/>
                </a:solidFill>
                <a:latin typeface="var(--font-monospace)"/>
              </a:rPr>
              <a:t>if</a:t>
            </a:r>
            <a:r>
              <a:rPr lang="en-US" sz="1600" dirty="0">
                <a:solidFill>
                  <a:srgbClr val="5C6773"/>
                </a:solidFill>
                <a:latin typeface="var(--font-monospace)"/>
              </a:rPr>
              <a:t> (</a:t>
            </a:r>
            <a:r>
              <a:rPr lang="en-US" sz="1600" dirty="0" err="1">
                <a:solidFill>
                  <a:srgbClr val="F2590C"/>
                </a:solidFill>
                <a:latin typeface="var(--font-monospace)"/>
              </a:rPr>
              <a:t>this</a:t>
            </a:r>
            <a:r>
              <a:rPr lang="en-US" sz="1600" dirty="0" err="1">
                <a:solidFill>
                  <a:srgbClr val="5C6773"/>
                </a:solidFill>
                <a:latin typeface="var(--font-monospace)"/>
              </a:rPr>
              <a:t>.state.hasError</a:t>
            </a:r>
            <a:r>
              <a:rPr lang="en-US" sz="1600" dirty="0">
                <a:solidFill>
                  <a:srgbClr val="5C6773"/>
                </a:solidFill>
                <a:latin typeface="var(--font-monospace)"/>
              </a:rPr>
              <a:t>) {</a:t>
            </a:r>
          </a:p>
          <a:p>
            <a:r>
              <a:rPr lang="en-US" sz="1600" dirty="0">
                <a:solidFill>
                  <a:srgbClr val="5C6773"/>
                </a:solidFill>
                <a:latin typeface="var(--font-monospace)"/>
              </a:rPr>
              <a:t>      </a:t>
            </a:r>
            <a:r>
              <a:rPr lang="en-US" sz="1600" i="1" dirty="0">
                <a:solidFill>
                  <a:srgbClr val="ABB0B6"/>
                </a:solidFill>
                <a:latin typeface="var(--font-monospace)"/>
              </a:rPr>
              <a:t>// You can render any custom fallback UI</a:t>
            </a:r>
            <a:endParaRPr lang="en-US" sz="1600" dirty="0">
              <a:solidFill>
                <a:srgbClr val="5C6773"/>
              </a:solidFill>
              <a:latin typeface="var(--font-monospace)"/>
            </a:endParaRPr>
          </a:p>
          <a:p>
            <a:r>
              <a:rPr lang="en-US" sz="1600" dirty="0">
                <a:solidFill>
                  <a:srgbClr val="5C6773"/>
                </a:solidFill>
                <a:latin typeface="var(--font-monospace)"/>
              </a:rPr>
              <a:t>      </a:t>
            </a:r>
            <a:r>
              <a:rPr lang="en-US" sz="1600" dirty="0">
                <a:solidFill>
                  <a:srgbClr val="F2590C"/>
                </a:solidFill>
                <a:latin typeface="var(--font-monospace)"/>
              </a:rPr>
              <a:t>return</a:t>
            </a:r>
            <a:r>
              <a:rPr lang="en-US" sz="1600" dirty="0">
                <a:solidFill>
                  <a:srgbClr val="5C6773"/>
                </a:solidFill>
                <a:latin typeface="var(--font-monospace)"/>
              </a:rPr>
              <a:t> &lt;h1&gt;</a:t>
            </a:r>
            <a:r>
              <a:rPr lang="en-US" sz="1600" dirty="0">
                <a:solidFill>
                  <a:srgbClr val="41A6D9"/>
                </a:solidFill>
                <a:latin typeface="var(--font-monospace)"/>
              </a:rPr>
              <a:t>Something</a:t>
            </a:r>
            <a:r>
              <a:rPr lang="en-US" sz="1600" dirty="0">
                <a:solidFill>
                  <a:srgbClr val="5C6773"/>
                </a:solidFill>
                <a:latin typeface="var(--font-monospace)"/>
              </a:rPr>
              <a:t> went wrong.&lt;/h1&gt;;</a:t>
            </a:r>
          </a:p>
          <a:p>
            <a:r>
              <a:rPr lang="en-US" sz="1600" dirty="0">
                <a:solidFill>
                  <a:srgbClr val="5C6773"/>
                </a:solidFill>
                <a:latin typeface="var(--font-monospace)"/>
              </a:rPr>
              <a:t>    }</a:t>
            </a:r>
          </a:p>
          <a:p>
            <a:br>
              <a:rPr lang="en-US" sz="1600" dirty="0">
                <a:solidFill>
                  <a:srgbClr val="5C6773"/>
                </a:solidFill>
                <a:latin typeface="var(--font-monospace)"/>
              </a:rPr>
            </a:br>
            <a:r>
              <a:rPr lang="en-US" sz="1600" dirty="0">
                <a:solidFill>
                  <a:srgbClr val="5C6773"/>
                </a:solidFill>
                <a:latin typeface="var(--font-monospace)"/>
              </a:rPr>
              <a:t>    </a:t>
            </a:r>
            <a:r>
              <a:rPr lang="en-US" sz="1600" dirty="0">
                <a:solidFill>
                  <a:srgbClr val="F2590C"/>
                </a:solidFill>
                <a:latin typeface="var(--font-monospace)"/>
              </a:rPr>
              <a:t>return</a:t>
            </a:r>
            <a:r>
              <a:rPr lang="en-US" sz="1600" dirty="0">
                <a:solidFill>
                  <a:srgbClr val="5C6773"/>
                </a:solidFill>
                <a:latin typeface="var(--font-monospace)"/>
              </a:rPr>
              <a:t> </a:t>
            </a:r>
            <a:r>
              <a:rPr lang="en-US" sz="1600" dirty="0" err="1">
                <a:solidFill>
                  <a:srgbClr val="F2590C"/>
                </a:solidFill>
                <a:latin typeface="var(--font-monospace)"/>
              </a:rPr>
              <a:t>this</a:t>
            </a:r>
            <a:r>
              <a:rPr lang="en-US" sz="1600" dirty="0" err="1">
                <a:solidFill>
                  <a:srgbClr val="5C6773"/>
                </a:solidFill>
                <a:latin typeface="var(--font-monospace)"/>
              </a:rPr>
              <a:t>.props.children</a:t>
            </a:r>
            <a:r>
              <a:rPr lang="en-US" sz="1600" dirty="0">
                <a:solidFill>
                  <a:srgbClr val="5C6773"/>
                </a:solidFill>
                <a:latin typeface="var(--font-monospace)"/>
              </a:rPr>
              <a:t>; </a:t>
            </a:r>
          </a:p>
          <a:p>
            <a:r>
              <a:rPr lang="en-US" sz="1600" dirty="0">
                <a:solidFill>
                  <a:srgbClr val="5C6773"/>
                </a:solidFill>
                <a:latin typeface="var(--font-monospace)"/>
              </a:rPr>
              <a:t>  }</a:t>
            </a:r>
          </a:p>
          <a:p>
            <a:r>
              <a:rPr lang="en-US" sz="1600" dirty="0">
                <a:solidFill>
                  <a:srgbClr val="5C6773"/>
                </a:solidFill>
                <a:latin typeface="var(--font-monospace)"/>
              </a:rPr>
              <a:t>}</a:t>
            </a:r>
          </a:p>
        </p:txBody>
      </p:sp>
    </p:spTree>
    <p:extLst>
      <p:ext uri="{BB962C8B-B14F-4D97-AF65-F5344CB8AC3E}">
        <p14:creationId xmlns:p14="http://schemas.microsoft.com/office/powerpoint/2010/main" val="35967362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71716C1-1444-2048-8BCA-19F1E30DBFB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3" name="Rectangle 2">
            <a:extLst>
              <a:ext uri="{FF2B5EF4-FFF2-40B4-BE49-F238E27FC236}">
                <a16:creationId xmlns:a16="http://schemas.microsoft.com/office/drawing/2014/main" id="{2AE107C5-01F6-AD49-99EE-D449274E97CE}"/>
              </a:ext>
            </a:extLst>
          </p:cNvPr>
          <p:cNvSpPr/>
          <p:nvPr/>
        </p:nvSpPr>
        <p:spPr>
          <a:xfrm>
            <a:off x="635531" y="560487"/>
            <a:ext cx="5460469" cy="400110"/>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Then you can use it as a regular component:</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0C2064A4-60D5-3C47-84E9-4D3377A1453A}"/>
              </a:ext>
            </a:extLst>
          </p:cNvPr>
          <p:cNvSpPr/>
          <p:nvPr/>
        </p:nvSpPr>
        <p:spPr>
          <a:xfrm>
            <a:off x="1304925" y="1330880"/>
            <a:ext cx="2309813" cy="923330"/>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&lt;</a:t>
            </a:r>
            <a:r>
              <a:rPr lang="en-US" sz="1800" dirty="0" err="1">
                <a:solidFill>
                  <a:srgbClr val="41A6D9"/>
                </a:solidFill>
                <a:latin typeface="var(--font-monospace)"/>
              </a:rPr>
              <a:t>ErrorBoundary</a:t>
            </a:r>
            <a:r>
              <a:rPr lang="en-US" sz="1800" dirty="0">
                <a:solidFill>
                  <a:srgbClr val="5C6773"/>
                </a:solidFill>
                <a:latin typeface="var(--font-monospace)"/>
              </a:rPr>
              <a:t>&gt;</a:t>
            </a:r>
          </a:p>
          <a:p>
            <a:r>
              <a:rPr lang="en-US" sz="1800" dirty="0">
                <a:solidFill>
                  <a:srgbClr val="5C6773"/>
                </a:solidFill>
                <a:latin typeface="var(--font-monospace)"/>
              </a:rPr>
              <a:t>  &lt;</a:t>
            </a:r>
            <a:r>
              <a:rPr lang="en-US" sz="1800" dirty="0" err="1">
                <a:solidFill>
                  <a:srgbClr val="41A6D9"/>
                </a:solidFill>
                <a:latin typeface="var(--font-monospace)"/>
              </a:rPr>
              <a:t>MyWidget</a:t>
            </a:r>
            <a:r>
              <a:rPr lang="en-US" sz="1800" dirty="0">
                <a:solidFill>
                  <a:srgbClr val="5C6773"/>
                </a:solidFill>
                <a:latin typeface="var(--font-monospace)"/>
              </a:rPr>
              <a:t> /&gt;</a:t>
            </a:r>
          </a:p>
          <a:p>
            <a:r>
              <a:rPr lang="en-US" sz="1800" dirty="0">
                <a:solidFill>
                  <a:srgbClr val="5C6773"/>
                </a:solidFill>
                <a:latin typeface="var(--font-monospace)"/>
              </a:rPr>
              <a:t>&lt;/</a:t>
            </a:r>
            <a:r>
              <a:rPr lang="en-US" sz="1800" dirty="0" err="1">
                <a:solidFill>
                  <a:srgbClr val="41A6D9"/>
                </a:solidFill>
                <a:latin typeface="var(--font-monospace)"/>
              </a:rPr>
              <a:t>ErrorBoundary</a:t>
            </a:r>
            <a:r>
              <a:rPr lang="en-US" sz="1800" dirty="0">
                <a:solidFill>
                  <a:srgbClr val="5C6773"/>
                </a:solidFill>
                <a:latin typeface="var(--font-monospace)"/>
              </a:rPr>
              <a:t>&gt;</a:t>
            </a:r>
          </a:p>
        </p:txBody>
      </p:sp>
      <p:sp>
        <p:nvSpPr>
          <p:cNvPr id="5" name="Rectangle 4">
            <a:extLst>
              <a:ext uri="{FF2B5EF4-FFF2-40B4-BE49-F238E27FC236}">
                <a16:creationId xmlns:a16="http://schemas.microsoft.com/office/drawing/2014/main" id="{1781143C-1F7E-7E4E-B9B4-68D583278411}"/>
              </a:ext>
            </a:extLst>
          </p:cNvPr>
          <p:cNvSpPr/>
          <p:nvPr/>
        </p:nvSpPr>
        <p:spPr>
          <a:xfrm>
            <a:off x="962025" y="2913401"/>
            <a:ext cx="9925050" cy="2400657"/>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Error boundaries work like a JavaScript </a:t>
            </a:r>
            <a:r>
              <a:rPr lang="en-US" sz="2000" dirty="0">
                <a:highlight>
                  <a:srgbClr val="FFFF00"/>
                </a:highlight>
                <a:latin typeface="Arial" panose="020B0604020202020204" pitchFamily="34" charset="0"/>
                <a:cs typeface="Arial" panose="020B0604020202020204" pitchFamily="34" charset="0"/>
              </a:rPr>
              <a:t>catch {}</a:t>
            </a:r>
            <a:r>
              <a:rPr lang="en-US" sz="2000" dirty="0">
                <a:latin typeface="Arial" panose="020B0604020202020204" pitchFamily="34" charset="0"/>
                <a:cs typeface="Arial" panose="020B0604020202020204" pitchFamily="34" charset="0"/>
              </a:rPr>
              <a:t> block, but for components. Only class components can be error boundaries. In practice, most of the time you’ll want to declare an error boundary component once and use it throughout your application.</a:t>
            </a:r>
          </a:p>
          <a:p>
            <a:pPr indent="205200">
              <a:spcBef>
                <a:spcPts val="600"/>
              </a:spcBef>
              <a:spcAft>
                <a:spcPts val="600"/>
              </a:spcAft>
            </a:pPr>
            <a:r>
              <a:rPr lang="en-US" sz="2000" dirty="0">
                <a:latin typeface="Arial" panose="020B0604020202020204" pitchFamily="34" charset="0"/>
                <a:cs typeface="Arial" panose="020B0604020202020204" pitchFamily="34" charset="0"/>
              </a:rPr>
              <a:t>Note that </a:t>
            </a:r>
            <a:r>
              <a:rPr lang="en-US" sz="2000" b="1" dirty="0">
                <a:latin typeface="Arial" panose="020B0604020202020204" pitchFamily="34" charset="0"/>
                <a:cs typeface="Arial" panose="020B0604020202020204" pitchFamily="34" charset="0"/>
              </a:rPr>
              <a:t>error boundaries only catch errors in the components below them in the tree</a:t>
            </a:r>
            <a:r>
              <a:rPr lang="en-US" sz="2000" dirty="0">
                <a:latin typeface="Arial" panose="020B0604020202020204" pitchFamily="34" charset="0"/>
                <a:cs typeface="Arial" panose="020B0604020202020204" pitchFamily="34" charset="0"/>
              </a:rPr>
              <a:t>. An error boundary can’t catch an error within itself. If an error boundary fails trying to render the error message, the error will propagate to the closest error boundary above it. This, too, is similar to how catch {} block works in JavaScript.</a:t>
            </a:r>
          </a:p>
        </p:txBody>
      </p:sp>
    </p:spTree>
    <p:extLst>
      <p:ext uri="{BB962C8B-B14F-4D97-AF65-F5344CB8AC3E}">
        <p14:creationId xmlns:p14="http://schemas.microsoft.com/office/powerpoint/2010/main" val="1784296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D9F4E-0DCE-2842-9353-9A8A0CE8F598}"/>
              </a:ext>
            </a:extLst>
          </p:cNvPr>
          <p:cNvSpPr>
            <a:spLocks noGrp="1"/>
          </p:cNvSpPr>
          <p:nvPr>
            <p:ph type="title"/>
          </p:nvPr>
        </p:nvSpPr>
        <p:spPr/>
        <p:txBody>
          <a:bodyPr/>
          <a:lstStyle/>
          <a:p>
            <a:r>
              <a:rPr lang="en-US" dirty="0"/>
              <a:t>Live Demo</a:t>
            </a:r>
            <a:endParaRPr lang="en-VN" dirty="0"/>
          </a:p>
        </p:txBody>
      </p:sp>
      <p:sp>
        <p:nvSpPr>
          <p:cNvPr id="3" name="Slide Number Placeholder 2">
            <a:extLst>
              <a:ext uri="{FF2B5EF4-FFF2-40B4-BE49-F238E27FC236}">
                <a16:creationId xmlns:a16="http://schemas.microsoft.com/office/drawing/2014/main" id="{FB1F4939-43C4-E14E-909B-E19505D9F18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4" name="Rectangle 3">
            <a:extLst>
              <a:ext uri="{FF2B5EF4-FFF2-40B4-BE49-F238E27FC236}">
                <a16:creationId xmlns:a16="http://schemas.microsoft.com/office/drawing/2014/main" id="{125B169A-D5BA-F64C-A30B-D8DDCE9916A6}"/>
              </a:ext>
            </a:extLst>
          </p:cNvPr>
          <p:cNvSpPr/>
          <p:nvPr/>
        </p:nvSpPr>
        <p:spPr>
          <a:xfrm>
            <a:off x="1130556" y="2732188"/>
            <a:ext cx="9410268" cy="400110"/>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Check out </a:t>
            </a:r>
            <a:r>
              <a:rPr lang="en-US" sz="2000" dirty="0">
                <a:latin typeface="Arial" panose="020B0604020202020204" pitchFamily="34" charset="0"/>
                <a:cs typeface="Arial" panose="020B0604020202020204" pitchFamily="34" charset="0"/>
                <a:hlinkClick r:id="rId2"/>
              </a:rPr>
              <a:t>this example of declaring and using an error boundary</a:t>
            </a:r>
            <a:r>
              <a:rPr lang="en-US" sz="2000" dirty="0">
                <a:latin typeface="Arial" panose="020B0604020202020204" pitchFamily="34" charset="0"/>
                <a:cs typeface="Arial" panose="020B0604020202020204" pitchFamily="34" charset="0"/>
              </a:rPr>
              <a:t> with </a:t>
            </a:r>
            <a:r>
              <a:rPr lang="en-US" sz="2000" dirty="0">
                <a:latin typeface="Arial" panose="020B0604020202020204" pitchFamily="34" charset="0"/>
                <a:cs typeface="Arial" panose="020B0604020202020204" pitchFamily="34" charset="0"/>
                <a:hlinkClick r:id="rId3"/>
              </a:rPr>
              <a:t>React 16</a:t>
            </a:r>
            <a:r>
              <a:rPr lang="en-US" sz="2000" dirty="0">
                <a:latin typeface="Arial" panose="020B0604020202020204" pitchFamily="34" charset="0"/>
                <a:cs typeface="Arial" panose="020B0604020202020204" pitchFamily="34" charset="0"/>
              </a:rPr>
              <a: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00894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81FBA-32C1-6C42-A5BA-E8FD9F612927}"/>
              </a:ext>
            </a:extLst>
          </p:cNvPr>
          <p:cNvSpPr>
            <a:spLocks noGrp="1"/>
          </p:cNvSpPr>
          <p:nvPr>
            <p:ph type="title"/>
          </p:nvPr>
        </p:nvSpPr>
        <p:spPr/>
        <p:txBody>
          <a:bodyPr/>
          <a:lstStyle/>
          <a:p>
            <a:r>
              <a:rPr lang="en-US" dirty="0"/>
              <a:t>Where to Place Error Boundaries</a:t>
            </a:r>
            <a:endParaRPr lang="en-VN" dirty="0"/>
          </a:p>
        </p:txBody>
      </p:sp>
      <p:sp>
        <p:nvSpPr>
          <p:cNvPr id="3" name="Slide Number Placeholder 2">
            <a:extLst>
              <a:ext uri="{FF2B5EF4-FFF2-40B4-BE49-F238E27FC236}">
                <a16:creationId xmlns:a16="http://schemas.microsoft.com/office/drawing/2014/main" id="{29E0832B-81ED-F643-80E6-C18C4DF9CEE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4" name="Rectangle 3">
            <a:extLst>
              <a:ext uri="{FF2B5EF4-FFF2-40B4-BE49-F238E27FC236}">
                <a16:creationId xmlns:a16="http://schemas.microsoft.com/office/drawing/2014/main" id="{B28CEC13-AAA7-7747-AF54-DFF62CAB1926}"/>
              </a:ext>
            </a:extLst>
          </p:cNvPr>
          <p:cNvSpPr/>
          <p:nvPr/>
        </p:nvSpPr>
        <p:spPr>
          <a:xfrm>
            <a:off x="1585912" y="2305615"/>
            <a:ext cx="8201025" cy="2246769"/>
          </a:xfrm>
          <a:prstGeom prst="rect">
            <a:avLst/>
          </a:prstGeom>
        </p:spPr>
        <p:txBody>
          <a:bodyPr wrap="square">
            <a:spAutoFit/>
          </a:bodyPr>
          <a:lstStyle/>
          <a:p>
            <a:pPr indent="205200">
              <a:spcBef>
                <a:spcPts val="600"/>
              </a:spcBef>
              <a:spcAft>
                <a:spcPts val="600"/>
              </a:spcAft>
            </a:pPr>
            <a:r>
              <a:rPr lang="en-US" sz="2000" dirty="0">
                <a:latin typeface="Arial" panose="020B0604020202020204" pitchFamily="34" charset="0"/>
                <a:cs typeface="Arial" panose="020B0604020202020204" pitchFamily="34" charset="0"/>
              </a:rPr>
              <a:t>The granularity of error boundaries is up to you.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You may wrap top-level route components to display a “Something went wrong” message to the user, just like server-side frameworks often handle crashes.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You may also wrap individual widgets in an error boundary to protect them from crashing the rest of the application.</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92502895"/>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17570</TotalTime>
  <Words>3322</Words>
  <Application>Microsoft Macintosh PowerPoint</Application>
  <PresentationFormat>Widescreen</PresentationFormat>
  <Paragraphs>290</Paragraphs>
  <Slides>32</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var(--font-monospace)</vt:lpstr>
      <vt:lpstr>Arial</vt:lpstr>
      <vt:lpstr>Calibri</vt:lpstr>
      <vt:lpstr>Times New Roman</vt:lpstr>
      <vt:lpstr>cc_blue</vt:lpstr>
      <vt:lpstr>React JS</vt:lpstr>
      <vt:lpstr>Lesson 9</vt:lpstr>
      <vt:lpstr>Error Boundaries</vt:lpstr>
      <vt:lpstr>PowerPoint Presentation</vt:lpstr>
      <vt:lpstr>Introducing Error Boundaries</vt:lpstr>
      <vt:lpstr>PowerPoint Presentation</vt:lpstr>
      <vt:lpstr>PowerPoint Presentation</vt:lpstr>
      <vt:lpstr>Live Demo</vt:lpstr>
      <vt:lpstr>Where to Place Error Boundaries</vt:lpstr>
      <vt:lpstr>New Behavior for Uncaught Errors</vt:lpstr>
      <vt:lpstr>PowerPoint Presentation</vt:lpstr>
      <vt:lpstr>Component Stack Traces</vt:lpstr>
      <vt:lpstr>PowerPoint Presentation</vt:lpstr>
      <vt:lpstr>How About try/catch?</vt:lpstr>
      <vt:lpstr>How About Event Handlers?</vt:lpstr>
      <vt:lpstr>PowerPoint Presentation</vt:lpstr>
      <vt:lpstr>Naming Changes from React 15</vt:lpstr>
      <vt:lpstr>Forwarding Refs</vt:lpstr>
      <vt:lpstr>PowerPoint Presentation</vt:lpstr>
      <vt:lpstr>Forwarding refs to DOM components</vt:lpstr>
      <vt:lpstr>PowerPoint Presentation</vt:lpstr>
      <vt:lpstr>PowerPoint Presentation</vt:lpstr>
      <vt:lpstr>PowerPoint Presentation</vt:lpstr>
      <vt:lpstr>Note for component library maintainers</vt:lpstr>
      <vt:lpstr>Forwarding refs in higher-order components</vt:lpstr>
      <vt:lpstr>PowerPoint Presentation</vt:lpstr>
      <vt:lpstr>PowerPoint Presentation</vt:lpstr>
      <vt:lpstr>PowerPoint Presentation</vt:lpstr>
      <vt:lpstr>Displaying a custom name in DevTools</vt:lpstr>
      <vt:lpstr>PowerPoint Presentation</vt:lpstr>
      <vt:lpstr>PowerPoint Presentation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242</cp:revision>
  <cp:lastPrinted>2020-04-06T06:57:46Z</cp:lastPrinted>
  <dcterms:created xsi:type="dcterms:W3CDTF">2020-04-06T02:02:09Z</dcterms:created>
  <dcterms:modified xsi:type="dcterms:W3CDTF">2021-03-02T10:46:32Z</dcterms:modified>
</cp:coreProperties>
</file>